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6" r:id="rId3"/>
    <p:sldId id="303" r:id="rId4"/>
    <p:sldId id="307" r:id="rId5"/>
    <p:sldId id="259" r:id="rId6"/>
    <p:sldId id="295" r:id="rId7"/>
    <p:sldId id="264" r:id="rId8"/>
    <p:sldId id="265" r:id="rId9"/>
    <p:sldId id="273" r:id="rId10"/>
    <p:sldId id="274" r:id="rId11"/>
    <p:sldId id="270" r:id="rId12"/>
    <p:sldId id="288" r:id="rId13"/>
    <p:sldId id="289" r:id="rId14"/>
    <p:sldId id="335" r:id="rId15"/>
    <p:sldId id="334" r:id="rId16"/>
    <p:sldId id="271" r:id="rId17"/>
    <p:sldId id="276" r:id="rId18"/>
    <p:sldId id="272" r:id="rId19"/>
    <p:sldId id="281" r:id="rId20"/>
    <p:sldId id="333" r:id="rId21"/>
    <p:sldId id="330" r:id="rId22"/>
    <p:sldId id="329" r:id="rId23"/>
    <p:sldId id="332" r:id="rId24"/>
    <p:sldId id="331" r:id="rId25"/>
    <p:sldId id="309" r:id="rId26"/>
    <p:sldId id="308" r:id="rId27"/>
    <p:sldId id="310" r:id="rId28"/>
    <p:sldId id="327" r:id="rId29"/>
    <p:sldId id="32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0C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89C5-6DC3-421C-B254-5D034D19E11B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A2D70-C088-423F-8518-452E86B65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81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bin" panose="020B0803050202020004" pitchFamily="34" charset="0"/>
              </a:defRPr>
            </a:lvl1pPr>
          </a:lstStyle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bin" panose="020B08030502020200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bin" panose="020B0803050202020004" pitchFamily="34" charset="0"/>
              </a:defRPr>
            </a:lvl1pPr>
          </a:lstStyle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80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85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0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214"/>
            <a:ext cx="10515600" cy="6676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1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6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56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42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14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19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11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8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67968"/>
            <a:ext cx="10515600" cy="4908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fld id="{49F3E739-D457-46E5-B626-C9B182A007EE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fld id="{BCE7406B-BAC9-4C38-89ED-BD1EC7E28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11936"/>
            <a:ext cx="10515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62" y="6158602"/>
            <a:ext cx="870204" cy="6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05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bin" panose="020B0803050202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bin" panose="020B0803050202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bin" panose="020B0803050202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bin" panose="020B0803050202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bin" panose="020B0803050202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bin" panose="020B0803050202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owareyou.com/post/62157486858/continuous-delivery-with-docker-and-jenkins-part-i" TargetMode="External"/><Relationship Id="rId2" Type="http://schemas.openxmlformats.org/officeDocument/2006/relationships/hyperlink" Target="https://speakerdeck.com/teddziuba/docker-at-eba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shift.com/blogs/technical-thoughts-on-openshift-and-docker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docker.io/2013/07/docker-desktop-your-desktop-over-ssh-running-inside-of-a-docker-containe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petazzo/pipewor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ker.io/the-whole-story/" TargetMode="External"/><Relationship Id="rId2" Type="http://schemas.openxmlformats.org/officeDocument/2006/relationships/hyperlink" Target="http://www.docker.io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5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54.jpeg"/><Relationship Id="rId10" Type="http://schemas.openxmlformats.org/officeDocument/2006/relationships/image" Target="../media/image34.png"/><Relationship Id="rId4" Type="http://schemas.openxmlformats.org/officeDocument/2006/relationships/image" Target="../media/image53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810" y="39417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Docker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November, </a:t>
            </a:r>
            <a:r>
              <a:rPr lang="en-US" sz="2000" b="1" dirty="0" smtClean="0"/>
              <a:t>2013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8544" y="529936"/>
            <a:ext cx="4712217" cy="36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1"/>
          <p:cNvSpPr>
            <a:spLocks noChangeShapeType="1"/>
          </p:cNvSpPr>
          <p:nvPr/>
        </p:nvSpPr>
        <p:spPr bwMode="auto">
          <a:xfrm>
            <a:off x="555476" y="4115877"/>
            <a:ext cx="10788650" cy="794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400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1215987" y="1436467"/>
            <a:ext cx="1423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Static website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5166572" y="1465460"/>
            <a:ext cx="14449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ea typeface="Gill Sans" charset="0"/>
                <a:cs typeface="Gill Sans" charset="0"/>
              </a:rPr>
              <a:t>Web frontend 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3439159" y="1461403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ea typeface="Gill Sans" charset="0"/>
                <a:cs typeface="Gill Sans" charset="0"/>
              </a:rPr>
              <a:t>User DB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7381311" y="1454815"/>
            <a:ext cx="692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8885185" y="1380490"/>
            <a:ext cx="1308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Analytics DB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1482507" y="6236647"/>
            <a:ext cx="1232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Development VM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3282024" y="6252315"/>
            <a:ext cx="9135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QA server</a:t>
            </a: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6362319" y="6267831"/>
            <a:ext cx="1147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Public Cloud</a:t>
            </a:r>
          </a:p>
        </p:txBody>
      </p:sp>
      <p:sp>
        <p:nvSpPr>
          <p:cNvPr id="25621" name="Rectangle 21"/>
          <p:cNvSpPr>
            <a:spLocks/>
          </p:cNvSpPr>
          <p:nvPr/>
        </p:nvSpPr>
        <p:spPr bwMode="auto">
          <a:xfrm>
            <a:off x="9282901" y="6227122"/>
            <a:ext cx="15322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Contributor’s laptop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Docker is a shipping container system for code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13871" y="2254138"/>
            <a:ext cx="218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of Stacks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612342" y="4765538"/>
            <a:ext cx="218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of hardware environments</a:t>
            </a:r>
            <a:endParaRPr lang="en-US" dirty="0"/>
          </a:p>
        </p:txBody>
      </p:sp>
      <p:sp>
        <p:nvSpPr>
          <p:cNvPr id="28" name="Rectangle 20"/>
          <p:cNvSpPr>
            <a:spLocks/>
          </p:cNvSpPr>
          <p:nvPr/>
        </p:nvSpPr>
        <p:spPr bwMode="auto">
          <a:xfrm>
            <a:off x="7778122" y="6236647"/>
            <a:ext cx="15799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 smtClean="0">
                <a:ea typeface="Gill Sans" charset="0"/>
                <a:cs typeface="Gill Sans" charset="0"/>
              </a:rPr>
              <a:t>Production Cluster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744" y="5533285"/>
            <a:ext cx="1077473" cy="69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9"/>
          <p:cNvSpPr>
            <a:spLocks/>
          </p:cNvSpPr>
          <p:nvPr/>
        </p:nvSpPr>
        <p:spPr bwMode="auto">
          <a:xfrm>
            <a:off x="4341997" y="6252315"/>
            <a:ext cx="18151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 smtClean="0">
                <a:ea typeface="Gill Sans" charset="0"/>
                <a:cs typeface="Gill Sans" charset="0"/>
              </a:rPr>
              <a:t>Customer Data Center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pic>
        <p:nvPicPr>
          <p:cNvPr id="38" name="Picture 1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0181" y="5674854"/>
            <a:ext cx="677831" cy="4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3888" y="5717006"/>
            <a:ext cx="409763" cy="32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949" y="5560007"/>
            <a:ext cx="832434" cy="63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90744" y="5395070"/>
            <a:ext cx="542373" cy="745566"/>
          </a:xfrm>
          <a:prstGeom prst="rect">
            <a:avLst/>
          </a:prstGeom>
        </p:spPr>
      </p:pic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115" y="5460050"/>
            <a:ext cx="1392812" cy="8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Freeform 62"/>
          <p:cNvSpPr/>
          <p:nvPr/>
        </p:nvSpPr>
        <p:spPr>
          <a:xfrm>
            <a:off x="6763221" y="1507961"/>
            <a:ext cx="177537" cy="95450"/>
          </a:xfrm>
          <a:custGeom>
            <a:avLst/>
            <a:gdLst>
              <a:gd name="connsiteX0" fmla="*/ 0 w 811164"/>
              <a:gd name="connsiteY0" fmla="*/ 0 h 436109"/>
              <a:gd name="connsiteX1" fmla="*/ 811164 w 811164"/>
              <a:gd name="connsiteY1" fmla="*/ 0 h 436109"/>
              <a:gd name="connsiteX2" fmla="*/ 811164 w 811164"/>
              <a:gd name="connsiteY2" fmla="*/ 436109 h 436109"/>
              <a:gd name="connsiteX3" fmla="*/ 0 w 811164"/>
              <a:gd name="connsiteY3" fmla="*/ 436109 h 436109"/>
              <a:gd name="connsiteX4" fmla="*/ 0 w 811164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4" h="436109">
                <a:moveTo>
                  <a:pt x="0" y="0"/>
                </a:moveTo>
                <a:lnTo>
                  <a:pt x="811164" y="0"/>
                </a:lnTo>
                <a:lnTo>
                  <a:pt x="811164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66" name="Freeform 65"/>
          <p:cNvSpPr/>
          <p:nvPr/>
        </p:nvSpPr>
        <p:spPr>
          <a:xfrm>
            <a:off x="6368058" y="1895240"/>
            <a:ext cx="171810" cy="95450"/>
          </a:xfrm>
          <a:custGeom>
            <a:avLst/>
            <a:gdLst>
              <a:gd name="connsiteX0" fmla="*/ 0 w 784997"/>
              <a:gd name="connsiteY0" fmla="*/ 0 h 436109"/>
              <a:gd name="connsiteX1" fmla="*/ 784997 w 784997"/>
              <a:gd name="connsiteY1" fmla="*/ 0 h 436109"/>
              <a:gd name="connsiteX2" fmla="*/ 784997 w 784997"/>
              <a:gd name="connsiteY2" fmla="*/ 436109 h 436109"/>
              <a:gd name="connsiteX3" fmla="*/ 0 w 784997"/>
              <a:gd name="connsiteY3" fmla="*/ 436109 h 436109"/>
              <a:gd name="connsiteX4" fmla="*/ 0 w 784997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97" h="436109">
                <a:moveTo>
                  <a:pt x="0" y="0"/>
                </a:moveTo>
                <a:lnTo>
                  <a:pt x="784997" y="0"/>
                </a:lnTo>
                <a:lnTo>
                  <a:pt x="784997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69" name="Freeform 68"/>
          <p:cNvSpPr/>
          <p:nvPr/>
        </p:nvSpPr>
        <p:spPr>
          <a:xfrm>
            <a:off x="6763221" y="1778020"/>
            <a:ext cx="177537" cy="95450"/>
          </a:xfrm>
          <a:custGeom>
            <a:avLst/>
            <a:gdLst>
              <a:gd name="connsiteX0" fmla="*/ 0 w 811164"/>
              <a:gd name="connsiteY0" fmla="*/ 0 h 436109"/>
              <a:gd name="connsiteX1" fmla="*/ 811164 w 811164"/>
              <a:gd name="connsiteY1" fmla="*/ 0 h 436109"/>
              <a:gd name="connsiteX2" fmla="*/ 811164 w 811164"/>
              <a:gd name="connsiteY2" fmla="*/ 436109 h 436109"/>
              <a:gd name="connsiteX3" fmla="*/ 0 w 811164"/>
              <a:gd name="connsiteY3" fmla="*/ 436109 h 436109"/>
              <a:gd name="connsiteX4" fmla="*/ 0 w 811164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4" h="436109">
                <a:moveTo>
                  <a:pt x="0" y="0"/>
                </a:moveTo>
                <a:lnTo>
                  <a:pt x="811164" y="0"/>
                </a:lnTo>
                <a:lnTo>
                  <a:pt x="811164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71" name="Freeform 70"/>
          <p:cNvSpPr/>
          <p:nvPr/>
        </p:nvSpPr>
        <p:spPr>
          <a:xfrm>
            <a:off x="928535" y="137198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2" name="Freeform 71"/>
          <p:cNvSpPr/>
          <p:nvPr/>
        </p:nvSpPr>
        <p:spPr>
          <a:xfrm>
            <a:off x="1003559" y="150701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3" name="Freeform 72"/>
          <p:cNvSpPr/>
          <p:nvPr/>
        </p:nvSpPr>
        <p:spPr>
          <a:xfrm>
            <a:off x="854084" y="150701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4" name="Freeform 73"/>
          <p:cNvSpPr/>
          <p:nvPr/>
        </p:nvSpPr>
        <p:spPr>
          <a:xfrm>
            <a:off x="3151706" y="143151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5" name="Freeform 74"/>
          <p:cNvSpPr/>
          <p:nvPr/>
        </p:nvSpPr>
        <p:spPr>
          <a:xfrm>
            <a:off x="3002231" y="143151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6" name="Freeform 75"/>
          <p:cNvSpPr/>
          <p:nvPr/>
        </p:nvSpPr>
        <p:spPr>
          <a:xfrm>
            <a:off x="3076682" y="156654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89" name="Freeform 88"/>
          <p:cNvSpPr/>
          <p:nvPr/>
        </p:nvSpPr>
        <p:spPr>
          <a:xfrm>
            <a:off x="8451825" y="1561578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0" name="Freeform 89"/>
          <p:cNvSpPr/>
          <p:nvPr/>
        </p:nvSpPr>
        <p:spPr>
          <a:xfrm>
            <a:off x="8374720" y="141036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91" name="Freeform 90"/>
          <p:cNvSpPr/>
          <p:nvPr/>
        </p:nvSpPr>
        <p:spPr>
          <a:xfrm>
            <a:off x="8300269" y="154539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9" name="Freeform 98"/>
          <p:cNvSpPr/>
          <p:nvPr/>
        </p:nvSpPr>
        <p:spPr>
          <a:xfrm>
            <a:off x="7152400" y="140480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0" name="Freeform 99"/>
          <p:cNvSpPr/>
          <p:nvPr/>
        </p:nvSpPr>
        <p:spPr>
          <a:xfrm>
            <a:off x="7002925" y="140480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1" name="Freeform 100"/>
          <p:cNvSpPr/>
          <p:nvPr/>
        </p:nvSpPr>
        <p:spPr>
          <a:xfrm>
            <a:off x="7077376" y="153983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2" name="Freeform 101"/>
          <p:cNvSpPr/>
          <p:nvPr/>
        </p:nvSpPr>
        <p:spPr>
          <a:xfrm>
            <a:off x="7152400" y="167486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3" name="Freeform 102"/>
          <p:cNvSpPr/>
          <p:nvPr/>
        </p:nvSpPr>
        <p:spPr>
          <a:xfrm>
            <a:off x="7002925" y="167486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4" name="Freeform 103"/>
          <p:cNvSpPr/>
          <p:nvPr/>
        </p:nvSpPr>
        <p:spPr>
          <a:xfrm>
            <a:off x="4685438" y="144443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5" name="Freeform 104"/>
          <p:cNvSpPr/>
          <p:nvPr/>
        </p:nvSpPr>
        <p:spPr>
          <a:xfrm>
            <a:off x="4834913" y="144443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6" name="Freeform 105"/>
          <p:cNvSpPr/>
          <p:nvPr/>
        </p:nvSpPr>
        <p:spPr>
          <a:xfrm>
            <a:off x="4760462" y="157946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7" name="Freeform 106"/>
          <p:cNvSpPr/>
          <p:nvPr/>
        </p:nvSpPr>
        <p:spPr>
          <a:xfrm>
            <a:off x="4610987" y="157946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8" name="TextBox 107"/>
          <p:cNvSpPr txBox="1"/>
          <p:nvPr/>
        </p:nvSpPr>
        <p:spPr>
          <a:xfrm rot="5400000">
            <a:off x="10428010" y="1847253"/>
            <a:ext cx="218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services and apps interact appropriately?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 rot="5400000">
            <a:off x="10551835" y="5157856"/>
            <a:ext cx="218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I migrate smoothly and quickly</a:t>
            </a:r>
            <a:endParaRPr 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18526" y="3032185"/>
            <a:ext cx="3735397" cy="176060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7667625" y="4211127"/>
            <a:ext cx="3460738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…that  can be manipulated using standard operations and run consistently on virtually any hardware platform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47725" y="2585129"/>
            <a:ext cx="300419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 engine that enables any payload to be encapsulated as a lightweight, portable, self-sufficient  container…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18900000">
            <a:off x="6073506" y="2328448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2700000">
            <a:off x="3203387" y="2332120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ju\Desktop\docker-contain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6103" y="2999047"/>
            <a:ext cx="3762375" cy="1781175"/>
          </a:xfrm>
          <a:prstGeom prst="rect">
            <a:avLst/>
          </a:prstGeom>
          <a:noFill/>
        </p:spPr>
      </p:pic>
      <p:cxnSp>
        <p:nvCxnSpPr>
          <p:cNvPr id="114" name="Straight Arrow Connector 113"/>
          <p:cNvCxnSpPr/>
          <p:nvPr/>
        </p:nvCxnSpPr>
        <p:spPr>
          <a:xfrm rot="18900000">
            <a:off x="3098710" y="5083086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2700000">
            <a:off x="6096169" y="4919983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070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7336516"/>
              </p:ext>
            </p:extLst>
          </p:nvPr>
        </p:nvGraphicFramePr>
        <p:xfrm>
          <a:off x="1771646" y="1247775"/>
          <a:ext cx="7791462" cy="4586778"/>
        </p:xfrm>
        <a:graphic>
          <a:graphicData uri="http://schemas.openxmlformats.org/drawingml/2006/table">
            <a:tbl>
              <a:tblPr/>
              <a:tblGrid>
                <a:gridCol w="1731436"/>
                <a:gridCol w="865718"/>
                <a:gridCol w="865718"/>
                <a:gridCol w="865718"/>
                <a:gridCol w="865718"/>
                <a:gridCol w="865718"/>
                <a:gridCol w="865718"/>
                <a:gridCol w="865718"/>
              </a:tblGrid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Static website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Web frontend 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Background workers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User DB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Analytics DB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Queue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Development VM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QA Server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Single Prod Server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Onsite Cluster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Public Cloud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Contributor’s laptop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Customer Servers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Freeform 7"/>
          <p:cNvSpPr/>
          <p:nvPr/>
        </p:nvSpPr>
        <p:spPr>
          <a:xfrm>
            <a:off x="1454748" y="139899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" name="Freeform 8"/>
          <p:cNvSpPr/>
          <p:nvPr/>
        </p:nvSpPr>
        <p:spPr>
          <a:xfrm>
            <a:off x="1529772" y="153402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380297" y="153402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1" name="Freeform 10"/>
          <p:cNvSpPr/>
          <p:nvPr/>
        </p:nvSpPr>
        <p:spPr>
          <a:xfrm>
            <a:off x="1396390" y="211884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1545865" y="211884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3" name="Freeform 12"/>
          <p:cNvSpPr/>
          <p:nvPr/>
        </p:nvSpPr>
        <p:spPr>
          <a:xfrm>
            <a:off x="1471414" y="225387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1321939" y="225387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5" name="Freeform 14"/>
          <p:cNvSpPr/>
          <p:nvPr/>
        </p:nvSpPr>
        <p:spPr>
          <a:xfrm>
            <a:off x="1403312" y="266475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328288" y="279978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477763" y="279978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8" name="Freeform 17"/>
          <p:cNvSpPr/>
          <p:nvPr/>
        </p:nvSpPr>
        <p:spPr>
          <a:xfrm>
            <a:off x="1403312" y="293481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1500592" y="462974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1351117" y="462974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1" name="Freeform 20"/>
          <p:cNvSpPr/>
          <p:nvPr/>
        </p:nvSpPr>
        <p:spPr>
          <a:xfrm>
            <a:off x="1425568" y="476477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1500592" y="489980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1351117" y="489980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4" name="Freeform 23"/>
          <p:cNvSpPr/>
          <p:nvPr/>
        </p:nvSpPr>
        <p:spPr>
          <a:xfrm>
            <a:off x="1393588" y="396827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1468039" y="410330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6" name="Freeform 25"/>
          <p:cNvSpPr/>
          <p:nvPr/>
        </p:nvSpPr>
        <p:spPr>
          <a:xfrm>
            <a:off x="1393588" y="423833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1490869" y="339433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8" name="Freeform 27"/>
          <p:cNvSpPr/>
          <p:nvPr/>
        </p:nvSpPr>
        <p:spPr>
          <a:xfrm>
            <a:off x="1341394" y="339433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9" name="Freeform 28"/>
          <p:cNvSpPr/>
          <p:nvPr/>
        </p:nvSpPr>
        <p:spPr>
          <a:xfrm>
            <a:off x="1415845" y="352936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pic>
        <p:nvPicPr>
          <p:cNvPr id="30" name="Picture 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889" y="5981889"/>
            <a:ext cx="677831" cy="4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756" y="5883348"/>
            <a:ext cx="697515" cy="44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4908" y="5892873"/>
            <a:ext cx="479135" cy="6496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9808" y="5921448"/>
            <a:ext cx="596983" cy="820634"/>
          </a:xfrm>
          <a:prstGeom prst="rect">
            <a:avLst/>
          </a:prstGeom>
        </p:spPr>
      </p:pic>
      <p:pic>
        <p:nvPicPr>
          <p:cNvPr id="35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653" y="6061100"/>
            <a:ext cx="841760" cy="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3506" y="6108725"/>
            <a:ext cx="559882" cy="4458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826" y="5966590"/>
            <a:ext cx="479135" cy="6496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9315" y="5966590"/>
            <a:ext cx="479135" cy="6496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5393" y="5971470"/>
            <a:ext cx="479135" cy="649674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Docker eliminates the matrix from Hell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3565114" y="1441841"/>
            <a:ext cx="5986536" cy="390782"/>
            <a:chOff x="2312644" y="4445866"/>
            <a:chExt cx="7707525" cy="489275"/>
          </a:xfrm>
        </p:grpSpPr>
        <p:pic>
          <p:nvPicPr>
            <p:cNvPr id="122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644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116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588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060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532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0004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19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478" y="4445866"/>
              <a:ext cx="1038691" cy="4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3751" y="1409747"/>
            <a:ext cx="6010275" cy="409575"/>
          </a:xfrm>
          <a:prstGeom prst="rect">
            <a:avLst/>
          </a:prstGeom>
          <a:noFill/>
        </p:spPr>
      </p:pic>
      <p:pic>
        <p:nvPicPr>
          <p:cNvPr id="86" name="Picture 3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6025" y="2067114"/>
            <a:ext cx="6010275" cy="409575"/>
          </a:xfrm>
          <a:prstGeom prst="rect">
            <a:avLst/>
          </a:prstGeom>
          <a:noFill/>
        </p:spPr>
      </p:pic>
      <p:pic>
        <p:nvPicPr>
          <p:cNvPr id="2053" name="Picture 5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3322" y="2705574"/>
            <a:ext cx="6010275" cy="409575"/>
          </a:xfrm>
          <a:prstGeom prst="rect">
            <a:avLst/>
          </a:prstGeom>
          <a:noFill/>
        </p:spPr>
      </p:pic>
      <p:pic>
        <p:nvPicPr>
          <p:cNvPr id="88" name="Picture 5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5597" y="3349293"/>
            <a:ext cx="6010275" cy="409575"/>
          </a:xfrm>
          <a:prstGeom prst="rect">
            <a:avLst/>
          </a:prstGeom>
          <a:noFill/>
        </p:spPr>
      </p:pic>
      <p:pic>
        <p:nvPicPr>
          <p:cNvPr id="129" name="Picture 5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7872" y="4006660"/>
            <a:ext cx="6010275" cy="409575"/>
          </a:xfrm>
          <a:prstGeom prst="rect">
            <a:avLst/>
          </a:prstGeom>
          <a:noFill/>
        </p:spPr>
      </p:pic>
      <p:pic>
        <p:nvPicPr>
          <p:cNvPr id="130" name="Picture 5" descr="C:\Users\ju\Desktop\docker-container-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0621" y="4636730"/>
            <a:ext cx="6010275" cy="40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536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Developers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2559"/>
            <a:ext cx="11103591" cy="4908995"/>
          </a:xfrm>
        </p:spPr>
        <p:txBody>
          <a:bodyPr>
            <a:normAutofit lnSpcReduction="10000"/>
          </a:bodyPr>
          <a:lstStyle/>
          <a:p>
            <a:pPr marL="341313" indent="-341313">
              <a:tabLst>
                <a:tab pos="627063" algn="l"/>
              </a:tabLst>
            </a:pPr>
            <a:r>
              <a:rPr lang="en-US" dirty="0" smtClean="0"/>
              <a:t>Build once…(finally) run anywhere*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A </a:t>
            </a:r>
            <a:r>
              <a:rPr lang="en-US" sz="2000" dirty="0"/>
              <a:t>clean, </a:t>
            </a:r>
            <a:r>
              <a:rPr lang="en-US" sz="2000" dirty="0" smtClean="0"/>
              <a:t>safe, hygienic </a:t>
            </a:r>
            <a:r>
              <a:rPr lang="en-US" sz="2000" dirty="0"/>
              <a:t>and portable runtime environment for your </a:t>
            </a:r>
            <a:r>
              <a:rPr lang="en-US" sz="2000" dirty="0" smtClean="0"/>
              <a:t>app.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No worries about missing dependencies, packages and other pain points during subsequent deployments.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Run each </a:t>
            </a:r>
            <a:r>
              <a:rPr lang="en-US" sz="2000" dirty="0"/>
              <a:t>app </a:t>
            </a:r>
            <a:r>
              <a:rPr lang="en-US" sz="2000" dirty="0" smtClean="0"/>
              <a:t>in </a:t>
            </a:r>
            <a:r>
              <a:rPr lang="en-US" sz="2000" dirty="0"/>
              <a:t>its own isolated </a:t>
            </a:r>
            <a:r>
              <a:rPr lang="en-US" sz="2000" dirty="0" smtClean="0"/>
              <a:t>container,  </a:t>
            </a:r>
            <a:r>
              <a:rPr lang="en-US" sz="2000" dirty="0"/>
              <a:t>so you can </a:t>
            </a:r>
            <a:r>
              <a:rPr lang="en-US" sz="2000" dirty="0" smtClean="0"/>
              <a:t>run </a:t>
            </a:r>
            <a:r>
              <a:rPr lang="en-US" sz="2000" dirty="0"/>
              <a:t>various versions of libraries and other dependencies for each app without </a:t>
            </a:r>
            <a:r>
              <a:rPr lang="en-US" sz="2000" dirty="0" smtClean="0"/>
              <a:t>worrying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/>
              <a:t>A</a:t>
            </a:r>
            <a:r>
              <a:rPr lang="en-US" sz="2000" dirty="0" smtClean="0"/>
              <a:t>utomate testing, integration, packaging…anything you can script </a:t>
            </a:r>
            <a:endParaRPr lang="en-US" sz="2000" dirty="0"/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Reduce/eliminate </a:t>
            </a:r>
            <a:r>
              <a:rPr lang="en-US" sz="2000" dirty="0"/>
              <a:t>concerns about compatibility on different platforms, either your own or your customers. </a:t>
            </a:r>
          </a:p>
          <a:p>
            <a:pPr marL="798513" lvl="1" indent="-341313">
              <a:tabLst>
                <a:tab pos="627063" algn="l"/>
              </a:tabLst>
            </a:pPr>
            <a:r>
              <a:rPr lang="en-US" sz="2000" dirty="0" smtClean="0"/>
              <a:t>Cheap, zero-penalty containers to deploy services? A VM without the overhead of a VM? Instant replay and reset of image snapshots? That’s the power of Docker</a:t>
            </a:r>
          </a:p>
          <a:p>
            <a:pPr marL="798513" lvl="1" indent="-341313">
              <a:tabLst>
                <a:tab pos="627063" algn="l"/>
              </a:tabLst>
            </a:pPr>
            <a:endParaRPr lang="en-US" sz="2000" dirty="0"/>
          </a:p>
          <a:p>
            <a:pPr marL="798513" lvl="1" indent="-341313">
              <a:tabLst>
                <a:tab pos="627063" algn="l"/>
              </a:tabLst>
            </a:pPr>
            <a:endParaRPr lang="en-US" sz="2000" dirty="0" smtClean="0"/>
          </a:p>
          <a:p>
            <a:pPr marL="798513" lvl="1" indent="-341313">
              <a:tabLst>
                <a:tab pos="627063" algn="l"/>
              </a:tabLst>
            </a:pPr>
            <a:endParaRPr lang="en-US" sz="2000" dirty="0"/>
          </a:p>
          <a:p>
            <a:pPr marL="798513" lvl="1" indent="-341313">
              <a:buNone/>
              <a:tabLst>
                <a:tab pos="627063" algn="l"/>
              </a:tabLst>
            </a:pPr>
            <a:r>
              <a:rPr lang="en-US" sz="1500" dirty="0" smtClean="0"/>
              <a:t>* With the 0.7 release, we </a:t>
            </a:r>
            <a:r>
              <a:rPr lang="en-US" sz="1500" dirty="0" smtClean="0"/>
              <a:t>support </a:t>
            </a:r>
            <a:r>
              <a:rPr lang="en-US" sz="1500" dirty="0" smtClean="0"/>
              <a:t>any x86 server running a modern Linux kernel (3.2+ generally. 2.6.32+ for RHEL 6.5+, Fedora, &amp; related)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2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Devops</a:t>
            </a:r>
            <a:r>
              <a:rPr lang="en-US" dirty="0" smtClean="0"/>
              <a:t>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2559"/>
            <a:ext cx="11103591" cy="4908995"/>
          </a:xfrm>
        </p:spPr>
        <p:txBody>
          <a:bodyPr>
            <a:normAutofit/>
          </a:bodyPr>
          <a:lstStyle/>
          <a:p>
            <a:r>
              <a:rPr lang="en-US" dirty="0" smtClean="0"/>
              <a:t>Configure once…run anything</a:t>
            </a:r>
          </a:p>
          <a:p>
            <a:pPr lvl="1"/>
            <a:r>
              <a:rPr lang="en-US" sz="2000" dirty="0" smtClean="0"/>
              <a:t>Make </a:t>
            </a:r>
            <a:r>
              <a:rPr lang="en-US" sz="2000" dirty="0"/>
              <a:t>the entire lifecycle more efficient, consistent, and </a:t>
            </a:r>
            <a:r>
              <a:rPr lang="en-US" sz="2000" dirty="0" smtClean="0"/>
              <a:t>repeatable</a:t>
            </a:r>
          </a:p>
          <a:p>
            <a:pPr lvl="1"/>
            <a:r>
              <a:rPr lang="en-US" sz="2000" dirty="0" smtClean="0"/>
              <a:t>Increase </a:t>
            </a:r>
            <a:r>
              <a:rPr lang="en-US" sz="2000" dirty="0"/>
              <a:t>the quality of code produced by developers. </a:t>
            </a:r>
          </a:p>
          <a:p>
            <a:pPr lvl="1"/>
            <a:r>
              <a:rPr lang="en-US" sz="2000" dirty="0" smtClean="0"/>
              <a:t>Eliminate </a:t>
            </a:r>
            <a:r>
              <a:rPr lang="en-US" sz="2000" dirty="0"/>
              <a:t>inconsistencies between development, test, production, and customer environments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/>
              <a:t>segregation of duties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ignificantly </a:t>
            </a:r>
            <a:r>
              <a:rPr lang="en-US" sz="2000" dirty="0"/>
              <a:t>improves the speed and reliability of continuous deployment and continuous integration systems</a:t>
            </a:r>
          </a:p>
          <a:p>
            <a:pPr lvl="1"/>
            <a:r>
              <a:rPr lang="en-US" sz="2000" dirty="0"/>
              <a:t>Because the containers are so lightweight, </a:t>
            </a:r>
            <a:r>
              <a:rPr lang="en-US" sz="2000" dirty="0" smtClean="0"/>
              <a:t>address </a:t>
            </a:r>
            <a:r>
              <a:rPr lang="en-US" sz="2000" dirty="0"/>
              <a:t>significant performance, costs, deployment, and </a:t>
            </a:r>
            <a:r>
              <a:rPr lang="en-US" sz="2000" dirty="0" smtClean="0"/>
              <a:t>portability </a:t>
            </a:r>
            <a:r>
              <a:rPr lang="en-US" sz="2000" dirty="0"/>
              <a:t>issues normally associated with VMs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22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it works—separation of 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0920" y="1829117"/>
            <a:ext cx="5943600" cy="4276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1440688"/>
            <a:ext cx="3317240" cy="21356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400" dirty="0" smtClean="0"/>
              <a:t>Dan the Developer</a:t>
            </a:r>
          </a:p>
          <a:p>
            <a:pPr lvl="1"/>
            <a:r>
              <a:rPr lang="en-US" sz="1200" dirty="0" smtClean="0"/>
              <a:t>Worries about what’s “inside” the container</a:t>
            </a:r>
          </a:p>
          <a:p>
            <a:pPr lvl="2"/>
            <a:r>
              <a:rPr lang="en-US" sz="1100" dirty="0" smtClean="0"/>
              <a:t>His code</a:t>
            </a:r>
          </a:p>
          <a:p>
            <a:pPr lvl="2"/>
            <a:r>
              <a:rPr lang="en-US" sz="1100" dirty="0" smtClean="0"/>
              <a:t>His Libraries</a:t>
            </a:r>
          </a:p>
          <a:p>
            <a:pPr lvl="2"/>
            <a:r>
              <a:rPr lang="en-US" sz="1100" dirty="0" smtClean="0"/>
              <a:t>His Package Manager</a:t>
            </a:r>
          </a:p>
          <a:p>
            <a:pPr lvl="2"/>
            <a:r>
              <a:rPr lang="en-US" sz="1100" dirty="0" smtClean="0"/>
              <a:t>His Apps</a:t>
            </a:r>
          </a:p>
          <a:p>
            <a:pPr lvl="2"/>
            <a:r>
              <a:rPr lang="en-US" sz="1100" dirty="0" smtClean="0"/>
              <a:t>His Data</a:t>
            </a:r>
          </a:p>
          <a:p>
            <a:pPr lvl="1"/>
            <a:r>
              <a:rPr lang="en-US" sz="1200" dirty="0" smtClean="0"/>
              <a:t>All Linux servers look the same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50920" y="2661920"/>
            <a:ext cx="1021080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8483600" y="1552449"/>
            <a:ext cx="3317240" cy="1840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Oscar the Ops Guy</a:t>
            </a:r>
          </a:p>
          <a:p>
            <a:pPr lvl="1"/>
            <a:r>
              <a:rPr lang="en-US" dirty="0" smtClean="0"/>
              <a:t>Worries about what’s “outside” the container</a:t>
            </a:r>
          </a:p>
          <a:p>
            <a:pPr lvl="2"/>
            <a:r>
              <a:rPr lang="en-US" dirty="0" smtClean="0"/>
              <a:t>Logging</a:t>
            </a:r>
          </a:p>
          <a:p>
            <a:pPr lvl="2"/>
            <a:r>
              <a:rPr lang="en-US" dirty="0" smtClean="0"/>
              <a:t>Remote access</a:t>
            </a:r>
          </a:p>
          <a:p>
            <a:pPr lvl="2"/>
            <a:r>
              <a:rPr lang="en-US" dirty="0" smtClean="0"/>
              <a:t>Monitoring</a:t>
            </a:r>
          </a:p>
          <a:p>
            <a:pPr lvl="2"/>
            <a:r>
              <a:rPr lang="en-US" dirty="0" smtClean="0"/>
              <a:t>Network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smtClean="0"/>
              <a:t>All containers start, stop, copy, attach, migrate, etc. the same way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53960" y="2324708"/>
            <a:ext cx="858520" cy="296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03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technical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440" y="2141729"/>
            <a:ext cx="3784600" cy="20645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High Level—It’s a lightweight VM</a:t>
            </a:r>
          </a:p>
          <a:p>
            <a:pPr lvl="1"/>
            <a:r>
              <a:rPr lang="en-US" sz="1600" dirty="0" smtClean="0"/>
              <a:t>Own process space</a:t>
            </a:r>
          </a:p>
          <a:p>
            <a:pPr lvl="1"/>
            <a:r>
              <a:rPr lang="en-US" sz="1600" dirty="0" smtClean="0"/>
              <a:t>Own network interface</a:t>
            </a:r>
          </a:p>
          <a:p>
            <a:pPr lvl="1"/>
            <a:r>
              <a:rPr lang="en-US" sz="1600" dirty="0" smtClean="0"/>
              <a:t>Can run stuff as root</a:t>
            </a:r>
          </a:p>
          <a:p>
            <a:pPr lvl="1"/>
            <a:r>
              <a:rPr lang="en-US" sz="1600" dirty="0" smtClean="0"/>
              <a:t>Can have its own /</a:t>
            </a:r>
            <a:r>
              <a:rPr lang="en-US" sz="1600" dirty="0" err="1" smtClean="0"/>
              <a:t>sbin</a:t>
            </a:r>
            <a:r>
              <a:rPr lang="en-US" sz="1600" dirty="0" smtClean="0"/>
              <a:t>/</a:t>
            </a:r>
            <a:r>
              <a:rPr lang="en-US" sz="1600" dirty="0" err="1" smtClean="0"/>
              <a:t>init</a:t>
            </a:r>
            <a:r>
              <a:rPr lang="en-US" sz="1600" dirty="0" smtClean="0"/>
              <a:t> (different from host)</a:t>
            </a:r>
          </a:p>
          <a:p>
            <a:pPr lvl="1"/>
            <a:r>
              <a:rPr lang="en-US" sz="1600" dirty="0" smtClean="0"/>
              <a:t>&lt;&lt;machine container&gt;&gt;</a:t>
            </a: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22440" y="4376611"/>
            <a:ext cx="3784600" cy="2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Low Level—It’s  </a:t>
            </a:r>
            <a:r>
              <a:rPr lang="en-US" sz="1800" dirty="0" err="1" smtClean="0"/>
              <a:t>chroot</a:t>
            </a:r>
            <a:r>
              <a:rPr lang="en-US" sz="1800" dirty="0" smtClean="0"/>
              <a:t> on steroids</a:t>
            </a:r>
          </a:p>
          <a:p>
            <a:pPr lvl="1"/>
            <a:r>
              <a:rPr lang="en-US" sz="1600" dirty="0" smtClean="0"/>
              <a:t>Can also </a:t>
            </a:r>
            <a:r>
              <a:rPr lang="en-US" sz="1600" i="1" dirty="0" smtClean="0"/>
              <a:t>not </a:t>
            </a:r>
            <a:r>
              <a:rPr lang="en-US" sz="1600" dirty="0" smtClean="0"/>
              <a:t>have its own /</a:t>
            </a:r>
            <a:r>
              <a:rPr lang="en-US" sz="1600" dirty="0" err="1" smtClean="0"/>
              <a:t>sbin</a:t>
            </a:r>
            <a:r>
              <a:rPr lang="en-US" sz="1600" dirty="0" smtClean="0"/>
              <a:t>/</a:t>
            </a:r>
            <a:r>
              <a:rPr lang="en-US" sz="1600" dirty="0" err="1" smtClean="0"/>
              <a:t>init</a:t>
            </a:r>
            <a:endParaRPr lang="en-US" sz="1600" dirty="0" smtClean="0"/>
          </a:p>
          <a:p>
            <a:pPr lvl="1"/>
            <a:r>
              <a:rPr lang="en-US" sz="1600" dirty="0" smtClean="0"/>
              <a:t>Container=isolated processes</a:t>
            </a:r>
          </a:p>
          <a:p>
            <a:pPr lvl="1"/>
            <a:r>
              <a:rPr lang="en-US" sz="1600" dirty="0" smtClean="0"/>
              <a:t>Share kernel with host</a:t>
            </a:r>
          </a:p>
          <a:p>
            <a:pPr lvl="1"/>
            <a:r>
              <a:rPr lang="en-US" sz="1600" dirty="0" smtClean="0"/>
              <a:t>No device emulation (neither HVM nor PV) from host)</a:t>
            </a:r>
          </a:p>
          <a:p>
            <a:pPr lvl="1"/>
            <a:r>
              <a:rPr lang="en-US" sz="1600" dirty="0" smtClean="0"/>
              <a:t>&lt;&lt;application container&gt;&gt;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5960" y="2182686"/>
            <a:ext cx="3784600" cy="467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Run everywhere</a:t>
            </a:r>
          </a:p>
          <a:p>
            <a:pPr lvl="1"/>
            <a:r>
              <a:rPr lang="en-US" sz="1600" dirty="0" smtClean="0"/>
              <a:t>Regardless of kernel version (2.6.32+)</a:t>
            </a:r>
          </a:p>
          <a:p>
            <a:pPr lvl="1"/>
            <a:r>
              <a:rPr lang="en-US" sz="1600" dirty="0" smtClean="0"/>
              <a:t>Regardless of host </a:t>
            </a:r>
            <a:r>
              <a:rPr lang="en-US" sz="1600" dirty="0" err="1" smtClean="0"/>
              <a:t>distro</a:t>
            </a:r>
            <a:endParaRPr lang="en-US" sz="1600" dirty="0"/>
          </a:p>
          <a:p>
            <a:pPr lvl="1"/>
            <a:r>
              <a:rPr lang="en-US" sz="1600" dirty="0" smtClean="0"/>
              <a:t>Physical or virtual, cloud or not</a:t>
            </a:r>
          </a:p>
          <a:p>
            <a:pPr lvl="1"/>
            <a:r>
              <a:rPr lang="en-US" sz="1600" dirty="0" smtClean="0"/>
              <a:t>Container and host architecture must match* </a:t>
            </a:r>
          </a:p>
          <a:p>
            <a:r>
              <a:rPr lang="en-US" sz="2000" dirty="0" smtClean="0"/>
              <a:t>Run anything</a:t>
            </a:r>
          </a:p>
          <a:p>
            <a:pPr lvl="1"/>
            <a:r>
              <a:rPr lang="en-US" sz="1600" dirty="0" smtClean="0"/>
              <a:t>If it can run on the host, it can run in the container</a:t>
            </a:r>
          </a:p>
          <a:p>
            <a:pPr lvl="1"/>
            <a:r>
              <a:rPr lang="en-US" sz="1600" dirty="0" smtClean="0"/>
              <a:t>i.e. if it can run on a Linux kernel, it can run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7680" y="145288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65440" y="1554480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58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18346" y="1261872"/>
            <a:ext cx="762400" cy="231626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Containers vs. VMs </a:t>
            </a:r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1718346" y="4602269"/>
            <a:ext cx="3129640" cy="41865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Hypervisor (Type 2)</a:t>
            </a:r>
            <a:endParaRPr lang="en-US" dirty="0"/>
          </a:p>
        </p:txBody>
      </p:sp>
      <p:sp>
        <p:nvSpPr>
          <p:cNvPr id="26" name="Flowchart: Process 25"/>
          <p:cNvSpPr/>
          <p:nvPr/>
        </p:nvSpPr>
        <p:spPr>
          <a:xfrm>
            <a:off x="1718346" y="5024383"/>
            <a:ext cx="3129640" cy="41865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  <a:endParaRPr lang="en-US" dirty="0"/>
          </a:p>
        </p:txBody>
      </p:sp>
      <p:sp>
        <p:nvSpPr>
          <p:cNvPr id="53" name="Flowchart: Process 52"/>
          <p:cNvSpPr/>
          <p:nvPr/>
        </p:nvSpPr>
        <p:spPr>
          <a:xfrm>
            <a:off x="1718346" y="5460563"/>
            <a:ext cx="3129640" cy="418650"/>
          </a:xfrm>
          <a:prstGeom prst="flowChartProces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718346" y="2725777"/>
            <a:ext cx="754116" cy="18589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718346" y="2098964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18346" y="1261872"/>
            <a:ext cx="760887" cy="3336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26263" y="1260139"/>
            <a:ext cx="762400" cy="2316269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A’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933034" y="2710888"/>
            <a:ext cx="754116" cy="834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927776" y="2084075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926263" y="1246983"/>
            <a:ext cx="760887" cy="2298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081250" y="1244342"/>
            <a:ext cx="762400" cy="231626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B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084276" y="2731033"/>
            <a:ext cx="754116" cy="834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089178" y="2104220"/>
            <a:ext cx="754116" cy="65234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228555" y="3848099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A’</a:t>
            </a:r>
          </a:p>
        </p:txBody>
      </p:sp>
      <p:sp>
        <p:nvSpPr>
          <p:cNvPr id="65" name="Flowchart: Process 64"/>
          <p:cNvSpPr/>
          <p:nvPr/>
        </p:nvSpPr>
        <p:spPr>
          <a:xfrm rot="5400000">
            <a:off x="9158695" y="4318732"/>
            <a:ext cx="1055114" cy="41865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</a:t>
            </a:r>
            <a:r>
              <a:rPr lang="en-US" dirty="0"/>
              <a:t> 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6787932" y="5049783"/>
            <a:ext cx="3129640" cy="41865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  <a:endParaRPr lang="en-US" dirty="0"/>
          </a:p>
        </p:txBody>
      </p:sp>
      <p:sp>
        <p:nvSpPr>
          <p:cNvPr id="67" name="Flowchart: Process 66"/>
          <p:cNvSpPr/>
          <p:nvPr/>
        </p:nvSpPr>
        <p:spPr>
          <a:xfrm>
            <a:off x="6787932" y="5485963"/>
            <a:ext cx="3129640" cy="418650"/>
          </a:xfrm>
          <a:prstGeom prst="flowChartProces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87931" y="4832173"/>
            <a:ext cx="822543" cy="2256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200" dirty="0" smtClean="0"/>
              <a:t>Bins/Libs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809455" y="3848099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A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658100" y="4811469"/>
            <a:ext cx="1781810" cy="2584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200" dirty="0" smtClean="0"/>
              <a:t>Bins/Libs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673055" y="3848099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B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137875" y="3844924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B’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602695" y="3848099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B’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067515" y="3844924"/>
            <a:ext cx="372395" cy="96654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App B’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1327559" y="1260139"/>
            <a:ext cx="326028" cy="332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6219" y="271088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89" name="Left Brace 88"/>
          <p:cNvSpPr/>
          <p:nvPr/>
        </p:nvSpPr>
        <p:spPr>
          <a:xfrm>
            <a:off x="6420259" y="3848099"/>
            <a:ext cx="320968" cy="11969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318375" y="4261901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43220" y="1242790"/>
            <a:ext cx="4118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Containers are isolated,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ut share OS and, where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ppropriate, bins/libraries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943642" y="2744065"/>
            <a:ext cx="754116" cy="18589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083594" y="2737969"/>
            <a:ext cx="754116" cy="18589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26263" y="1244342"/>
            <a:ext cx="755629" cy="3340397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9763" y="1257042"/>
            <a:ext cx="755629" cy="3340397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081963" y="1244342"/>
            <a:ext cx="755629" cy="3340397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572838" y="2651105"/>
            <a:ext cx="411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…result is significantly faster deployment,  much less overhead, easier migration, faster 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94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Docker containers lightweight?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72044" y="2606714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64032" y="1810109"/>
            <a:ext cx="760887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2810" y="4414653"/>
            <a:ext cx="1665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Original App</a:t>
            </a:r>
          </a:p>
          <a:p>
            <a:r>
              <a:rPr lang="en-US" sz="1400" dirty="0" smtClean="0"/>
              <a:t>(No OS to take</a:t>
            </a:r>
          </a:p>
          <a:p>
            <a:r>
              <a:rPr lang="en-US" sz="1400" dirty="0"/>
              <a:t>u</a:t>
            </a:r>
            <a:r>
              <a:rPr lang="en-US" sz="1400" dirty="0" smtClean="0"/>
              <a:t>p space, resources,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r require restart)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0214340" y="1825632"/>
            <a:ext cx="969094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10674175" y="2126259"/>
            <a:ext cx="803384" cy="1968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rot="5400000">
            <a:off x="10743984" y="2859833"/>
            <a:ext cx="663766" cy="1968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012732" y="1841500"/>
            <a:ext cx="762400" cy="2604903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014245" y="2678592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012732" y="1841500"/>
            <a:ext cx="760887" cy="3274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05663" y="1839767"/>
            <a:ext cx="762400" cy="2316269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A’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212434" y="3290516"/>
            <a:ext cx="754116" cy="834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207176" y="2663703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205663" y="1826611"/>
            <a:ext cx="760887" cy="2298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859591" y="4414653"/>
            <a:ext cx="19641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App</a:t>
            </a:r>
          </a:p>
          <a:p>
            <a:endParaRPr lang="en-US" sz="1400" dirty="0"/>
          </a:p>
          <a:p>
            <a:r>
              <a:rPr lang="en-US" sz="1400" dirty="0" smtClean="0"/>
              <a:t>Copy on write capabilities allow</a:t>
            </a:r>
          </a:p>
          <a:p>
            <a:r>
              <a:rPr lang="en-US" sz="1400" dirty="0"/>
              <a:t>u</a:t>
            </a:r>
            <a:r>
              <a:rPr lang="en-US" sz="1400" dirty="0" smtClean="0"/>
              <a:t>s to only save the diffs</a:t>
            </a:r>
          </a:p>
          <a:p>
            <a:r>
              <a:rPr lang="en-US" sz="1400" dirty="0" smtClean="0"/>
              <a:t>Between container A and container</a:t>
            </a:r>
          </a:p>
          <a:p>
            <a:r>
              <a:rPr lang="en-US" sz="1400" dirty="0" smtClean="0"/>
              <a:t>A’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01289" y="5503410"/>
            <a:ext cx="3061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VMs</a:t>
            </a:r>
          </a:p>
          <a:p>
            <a:r>
              <a:rPr lang="en-US" sz="1400" dirty="0" smtClean="0"/>
              <a:t>Every app, every copy of an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pp, and every slight modification</a:t>
            </a:r>
          </a:p>
          <a:p>
            <a:r>
              <a:rPr lang="en-US" sz="1400" dirty="0" smtClean="0"/>
              <a:t>of the app requires a new virtual server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69732" y="1854200"/>
            <a:ext cx="762400" cy="2604903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876503" y="3318104"/>
            <a:ext cx="754116" cy="21936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871245" y="2691292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869732" y="1854200"/>
            <a:ext cx="760887" cy="3274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030431" y="4436878"/>
            <a:ext cx="1255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Copy of</a:t>
            </a:r>
          </a:p>
          <a:p>
            <a:pPr algn="ctr"/>
            <a:r>
              <a:rPr lang="en-US" dirty="0" smtClean="0"/>
              <a:t>App</a:t>
            </a:r>
          </a:p>
          <a:p>
            <a:r>
              <a:rPr lang="en-US" sz="1400" dirty="0" smtClean="0"/>
              <a:t>No OS. Can</a:t>
            </a:r>
          </a:p>
          <a:p>
            <a:r>
              <a:rPr lang="en-US" sz="1400" dirty="0" smtClean="0"/>
              <a:t>Share bins/libs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8179165" y="1844682"/>
            <a:ext cx="788879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179165" y="1819321"/>
            <a:ext cx="788879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5" name="Lightning Bolt 4"/>
          <p:cNvSpPr/>
          <p:nvPr/>
        </p:nvSpPr>
        <p:spPr>
          <a:xfrm rot="18063561">
            <a:off x="765461" y="4414617"/>
            <a:ext cx="924560" cy="50800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9503" y="3330804"/>
            <a:ext cx="754116" cy="21936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9" name="Lightning Bolt 28"/>
          <p:cNvSpPr/>
          <p:nvPr/>
        </p:nvSpPr>
        <p:spPr>
          <a:xfrm rot="18063561">
            <a:off x="1908461" y="4427317"/>
            <a:ext cx="924560" cy="50800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13303" y="3330804"/>
            <a:ext cx="754116" cy="21936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Guest</a:t>
            </a:r>
          </a:p>
          <a:p>
            <a:pPr algn="ctr"/>
            <a:r>
              <a:rPr lang="en-US" dirty="0" smtClean="0"/>
              <a:t>OS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1" name="Lightning Bolt 30"/>
          <p:cNvSpPr/>
          <p:nvPr/>
        </p:nvSpPr>
        <p:spPr>
          <a:xfrm rot="18063561">
            <a:off x="3102261" y="4427317"/>
            <a:ext cx="924560" cy="50800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092700" y="1181100"/>
            <a:ext cx="63500" cy="567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19503" y="1168491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7811568" y="1221614"/>
            <a:ext cx="152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Containers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709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399257" y="4333748"/>
            <a:ext cx="2790801" cy="1755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basics of the Docker system?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246175" y="3650726"/>
            <a:ext cx="1216865" cy="26361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Source Code Repository</a:t>
            </a:r>
            <a:endParaRPr lang="en-US" dirty="0"/>
          </a:p>
        </p:txBody>
      </p:sp>
      <p:sp>
        <p:nvSpPr>
          <p:cNvPr id="6" name="Flowchart: Document 5"/>
          <p:cNvSpPr/>
          <p:nvPr/>
        </p:nvSpPr>
        <p:spPr>
          <a:xfrm>
            <a:off x="356453" y="4105449"/>
            <a:ext cx="963493" cy="1034109"/>
          </a:xfrm>
          <a:prstGeom prst="flowChartDocumen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err="1" smtClean="0"/>
              <a:t>Docker</a:t>
            </a:r>
            <a:r>
              <a:rPr lang="en-US" sz="1400" u="sng" dirty="0" err="1" smtClean="0"/>
              <a:t>file</a:t>
            </a:r>
            <a:endParaRPr lang="en-US" sz="1400" u="sng" dirty="0" smtClean="0"/>
          </a:p>
          <a:p>
            <a:pPr algn="ctr"/>
            <a:r>
              <a:rPr lang="en-US" sz="1400" b="1" dirty="0" smtClean="0"/>
              <a:t>For </a:t>
            </a:r>
          </a:p>
          <a:p>
            <a:pPr algn="ctr"/>
            <a:r>
              <a:rPr lang="en-US" sz="1400" b="1" dirty="0"/>
              <a:t>A</a:t>
            </a:r>
            <a:endParaRPr lang="en-US" sz="1400" b="1" dirty="0" smtClean="0"/>
          </a:p>
        </p:txBody>
      </p:sp>
      <p:sp>
        <p:nvSpPr>
          <p:cNvPr id="7" name="Flowchart: Process 6"/>
          <p:cNvSpPr/>
          <p:nvPr/>
        </p:nvSpPr>
        <p:spPr>
          <a:xfrm>
            <a:off x="3331074" y="5452558"/>
            <a:ext cx="1939047" cy="560359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Engine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10588752" y="1030978"/>
            <a:ext cx="1172324" cy="18783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Docker</a:t>
            </a:r>
          </a:p>
          <a:p>
            <a:pPr algn="ctr"/>
            <a:r>
              <a:rPr lang="en-US" dirty="0" smtClean="0"/>
              <a:t>Container</a:t>
            </a:r>
          </a:p>
          <a:p>
            <a:pPr algn="ctr"/>
            <a:r>
              <a:rPr lang="en-US" dirty="0" smtClean="0"/>
              <a:t>Image Registry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190058" y="3438144"/>
            <a:ext cx="0" cy="2014414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0150" y="380757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Build</a:t>
            </a:r>
            <a:endParaRPr lang="en-US" i="1" dirty="0"/>
          </a:p>
        </p:txBody>
      </p:sp>
      <p:sp>
        <p:nvSpPr>
          <p:cNvPr id="25" name="Flowchart: Process 24"/>
          <p:cNvSpPr/>
          <p:nvPr/>
        </p:nvSpPr>
        <p:spPr>
          <a:xfrm rot="5400000">
            <a:off x="9884929" y="5261098"/>
            <a:ext cx="1415846" cy="41865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</a:t>
            </a:r>
            <a:endParaRPr lang="en-US" dirty="0"/>
          </a:p>
        </p:txBody>
      </p:sp>
      <p:sp>
        <p:nvSpPr>
          <p:cNvPr id="26" name="Flowchart: Process 25"/>
          <p:cNvSpPr/>
          <p:nvPr/>
        </p:nvSpPr>
        <p:spPr>
          <a:xfrm>
            <a:off x="8437123" y="6185168"/>
            <a:ext cx="3155134" cy="418650"/>
          </a:xfrm>
          <a:prstGeom prst="flowChartProcess">
            <a:avLst/>
          </a:prstGeom>
          <a:solidFill>
            <a:srgbClr val="F40C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2 OS  (Linux)</a:t>
            </a:r>
            <a:endParaRPr lang="en-US" dirty="0"/>
          </a:p>
        </p:txBody>
      </p:sp>
      <p:sp>
        <p:nvSpPr>
          <p:cNvPr id="27" name="Cube 26"/>
          <p:cNvSpPr/>
          <p:nvPr/>
        </p:nvSpPr>
        <p:spPr>
          <a:xfrm>
            <a:off x="8437123" y="4803550"/>
            <a:ext cx="518971" cy="1397993"/>
          </a:xfrm>
          <a:prstGeom prst="cube">
            <a:avLst>
              <a:gd name="adj" fmla="val 27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Container A</a:t>
            </a:r>
            <a:endParaRPr lang="en-US" dirty="0"/>
          </a:p>
        </p:txBody>
      </p:sp>
      <p:sp>
        <p:nvSpPr>
          <p:cNvPr id="28" name="Cube 27"/>
          <p:cNvSpPr/>
          <p:nvPr/>
        </p:nvSpPr>
        <p:spPr>
          <a:xfrm>
            <a:off x="9077203" y="4836146"/>
            <a:ext cx="494587" cy="133167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Container B</a:t>
            </a:r>
            <a:endParaRPr lang="en-US" dirty="0"/>
          </a:p>
        </p:txBody>
      </p:sp>
      <p:sp>
        <p:nvSpPr>
          <p:cNvPr id="29" name="Cube 28"/>
          <p:cNvSpPr/>
          <p:nvPr/>
        </p:nvSpPr>
        <p:spPr>
          <a:xfrm>
            <a:off x="9692899" y="4843258"/>
            <a:ext cx="494587" cy="133167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Container C</a:t>
            </a:r>
            <a:endParaRPr lang="en-US" dirty="0"/>
          </a:p>
        </p:txBody>
      </p:sp>
      <p:sp>
        <p:nvSpPr>
          <p:cNvPr id="32" name="Cube 31"/>
          <p:cNvSpPr/>
          <p:nvPr/>
        </p:nvSpPr>
        <p:spPr>
          <a:xfrm>
            <a:off x="3990007" y="1160751"/>
            <a:ext cx="508841" cy="214418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Container A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91100" y="2281261"/>
            <a:ext cx="5552477" cy="4739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14202" y="160081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Push</a:t>
            </a:r>
            <a:endParaRPr lang="en-US" i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1015257" y="2907330"/>
            <a:ext cx="21043" cy="3294213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1323954" y="2988218"/>
            <a:ext cx="29846" cy="3179600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021265" y="313347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Search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1387612" y="3254347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Pull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11419682" y="372374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Run</a:t>
            </a:r>
            <a:endParaRPr lang="en-US" i="1" dirty="0"/>
          </a:p>
        </p:txBody>
      </p:sp>
      <p:sp>
        <p:nvSpPr>
          <p:cNvPr id="38" name="Flowchart: Process 37"/>
          <p:cNvSpPr/>
          <p:nvPr/>
        </p:nvSpPr>
        <p:spPr>
          <a:xfrm>
            <a:off x="3331074" y="5981992"/>
            <a:ext cx="1939047" cy="41865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1  OS (Linux)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10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5783079" y="1299657"/>
            <a:ext cx="788879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12" y="24402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and Updates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332704" y="5887906"/>
            <a:ext cx="1939047" cy="382044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Engine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10588752" y="1030978"/>
            <a:ext cx="1172324" cy="18783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Docker</a:t>
            </a:r>
          </a:p>
          <a:p>
            <a:pPr algn="ctr"/>
            <a:r>
              <a:rPr lang="en-US" dirty="0" smtClean="0"/>
              <a:t>Container</a:t>
            </a:r>
          </a:p>
          <a:p>
            <a:pPr algn="ctr"/>
            <a:r>
              <a:rPr lang="en-US" dirty="0" smtClean="0"/>
              <a:t>Image Registry</a:t>
            </a:r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8318554" y="5763054"/>
            <a:ext cx="3155134" cy="41865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Engine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598286" y="1717094"/>
            <a:ext cx="3839951" cy="24961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476726" y="131161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Push</a:t>
            </a:r>
            <a:endParaRPr lang="en-US" i="1" dirty="0"/>
          </a:p>
        </p:txBody>
      </p:sp>
      <p:cxnSp>
        <p:nvCxnSpPr>
          <p:cNvPr id="47" name="Straight Connector 46"/>
          <p:cNvCxnSpPr>
            <a:stCxn id="85" idx="3"/>
          </p:cNvCxnSpPr>
          <p:nvPr/>
        </p:nvCxnSpPr>
        <p:spPr>
          <a:xfrm flipV="1">
            <a:off x="9082584" y="2988220"/>
            <a:ext cx="2241370" cy="1721876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574850" y="3564366"/>
            <a:ext cx="87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Update</a:t>
            </a:r>
            <a:endParaRPr lang="en-US" i="1" dirty="0"/>
          </a:p>
        </p:txBody>
      </p:sp>
      <p:sp>
        <p:nvSpPr>
          <p:cNvPr id="39" name="Rectangle 38"/>
          <p:cNvSpPr/>
          <p:nvPr/>
        </p:nvSpPr>
        <p:spPr>
          <a:xfrm>
            <a:off x="1947719" y="2032039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949232" y="1235434"/>
            <a:ext cx="760887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0128" y="1299657"/>
            <a:ext cx="969094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4273353" y="1620801"/>
            <a:ext cx="803384" cy="1968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 rot="5400000">
            <a:off x="6142555" y="2323539"/>
            <a:ext cx="663766" cy="1968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772446" y="3133479"/>
            <a:ext cx="1104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 </a:t>
            </a:r>
          </a:p>
          <a:p>
            <a:pPr algn="ctr"/>
            <a:r>
              <a:rPr lang="en-US" dirty="0" smtClean="0"/>
              <a:t>Container</a:t>
            </a:r>
          </a:p>
          <a:p>
            <a:pPr algn="ctr"/>
            <a:r>
              <a:rPr lang="en-US" dirty="0" smtClean="0"/>
              <a:t>Image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40296" y="6234229"/>
            <a:ext cx="274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is now running A’’</a:t>
            </a:r>
          </a:p>
          <a:p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5667482" y="3168920"/>
            <a:ext cx="131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 Mod A’’</a:t>
            </a:r>
            <a:endParaRPr lang="en-US" sz="1400" dirty="0"/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2645984" y="2402106"/>
            <a:ext cx="1229995" cy="5442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4609823" y="2300543"/>
            <a:ext cx="1229995" cy="5442"/>
          </a:xfrm>
          <a:prstGeom prst="line">
            <a:avLst/>
          </a:prstGeom>
          <a:ln w="571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9524105" y="3198976"/>
            <a:ext cx="969094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rot="5400000">
            <a:off x="9975966" y="3527574"/>
            <a:ext cx="803384" cy="1968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 rot="5400000">
            <a:off x="10058581" y="4259466"/>
            <a:ext cx="663766" cy="1968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  <a:endParaRPr lang="en-US" dirty="0"/>
          </a:p>
        </p:txBody>
      </p:sp>
      <p:sp>
        <p:nvSpPr>
          <p:cNvPr id="13" name="Striped Right Arrow 12"/>
          <p:cNvSpPr/>
          <p:nvPr/>
        </p:nvSpPr>
        <p:spPr>
          <a:xfrm rot="10800000">
            <a:off x="6474438" y="5150486"/>
            <a:ext cx="754911" cy="6329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320184" y="5108398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8321697" y="4311793"/>
            <a:ext cx="760887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346129" y="4423379"/>
            <a:ext cx="969094" cy="145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5400000">
            <a:off x="3819988" y="4721381"/>
            <a:ext cx="803384" cy="1968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 rot="5400000">
            <a:off x="3877203" y="5463903"/>
            <a:ext cx="663766" cy="1968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340297" y="5217677"/>
            <a:ext cx="754116" cy="6523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Bins/</a:t>
            </a:r>
          </a:p>
          <a:p>
            <a:pPr algn="ctr"/>
            <a:r>
              <a:rPr lang="en-US" dirty="0" smtClean="0"/>
              <a:t>Libs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3345938" y="4421072"/>
            <a:ext cx="760887" cy="796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45400" y="6168779"/>
            <a:ext cx="3962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running A wants to upgrade to A’’. Requests update. Gets only diffs</a:t>
            </a:r>
          </a:p>
          <a:p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848842" y="3168920"/>
            <a:ext cx="131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 Mod A’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3278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332" y="1213689"/>
            <a:ext cx="10351068" cy="532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 to Docker, Containers, and the Matrix from Hell</a:t>
            </a:r>
          </a:p>
          <a:p>
            <a:r>
              <a:rPr lang="en-US" dirty="0" smtClean="0"/>
              <a:t>Why people care: Separation of Concerns</a:t>
            </a:r>
          </a:p>
          <a:p>
            <a:r>
              <a:rPr lang="en-US" dirty="0" smtClean="0"/>
              <a:t>Technical Discussion</a:t>
            </a:r>
          </a:p>
          <a:p>
            <a:r>
              <a:rPr lang="en-US" dirty="0" smtClean="0"/>
              <a:t>Ecosystem</a:t>
            </a:r>
          </a:p>
          <a:p>
            <a:r>
              <a:rPr lang="en-US" dirty="0" smtClean="0"/>
              <a:t>Use Cases</a:t>
            </a:r>
          </a:p>
          <a:p>
            <a:r>
              <a:rPr lang="en-US" dirty="0" smtClean="0"/>
              <a:t>Docker Futures</a:t>
            </a:r>
          </a:p>
          <a:p>
            <a:r>
              <a:rPr lang="en-US" dirty="0" smtClean="0"/>
              <a:t>Advanced topics: Networking, Data</a:t>
            </a:r>
          </a:p>
          <a:p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Learn More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320119"/>
            <a:ext cx="6122158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2049" y="1267968"/>
            <a:ext cx="783502" cy="44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94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Ecosystem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Operating systems</a:t>
            </a:r>
          </a:p>
          <a:p>
            <a:pPr lvl="1"/>
            <a:r>
              <a:rPr lang="en-US" dirty="0" smtClean="0"/>
              <a:t>Virtually any distribution with a 2.6.32+ kernel</a:t>
            </a:r>
          </a:p>
          <a:p>
            <a:pPr lvl="1"/>
            <a:r>
              <a:rPr lang="en-US" dirty="0" smtClean="0"/>
              <a:t>Red Hat/</a:t>
            </a:r>
            <a:r>
              <a:rPr lang="en-US" dirty="0" err="1" smtClean="0"/>
              <a:t>Docker</a:t>
            </a:r>
            <a:r>
              <a:rPr lang="en-US" dirty="0" smtClean="0"/>
              <a:t> collaboration to make work across RHEL 6.4+, Fedora, and other members of the family (2.6.32 +)</a:t>
            </a:r>
          </a:p>
          <a:p>
            <a:pPr lvl="1"/>
            <a:r>
              <a:rPr lang="en-US" dirty="0" err="1" smtClean="0"/>
              <a:t>CoreOS</a:t>
            </a:r>
            <a:r>
              <a:rPr lang="en-US" dirty="0" smtClean="0"/>
              <a:t>—Small core OS purpose built with Docker</a:t>
            </a:r>
          </a:p>
          <a:p>
            <a:r>
              <a:rPr lang="en-US" dirty="0" err="1" smtClean="0"/>
              <a:t>OpenStack</a:t>
            </a:r>
            <a:endParaRPr lang="en-US" dirty="0" smtClean="0"/>
          </a:p>
          <a:p>
            <a:pPr lvl="1"/>
            <a:r>
              <a:rPr lang="en-US" dirty="0" smtClean="0"/>
              <a:t>Docker integration into NOVA (&amp; compatibility with Glance, Horizon, etc.) accepted for Havana release</a:t>
            </a:r>
          </a:p>
          <a:p>
            <a:r>
              <a:rPr lang="en-US" dirty="0" smtClean="0"/>
              <a:t>Private </a:t>
            </a:r>
            <a:r>
              <a:rPr lang="en-US" dirty="0" err="1" smtClean="0"/>
              <a:t>PaaS</a:t>
            </a:r>
            <a:endParaRPr lang="en-US" dirty="0" smtClean="0"/>
          </a:p>
          <a:p>
            <a:pPr lvl="1"/>
            <a:r>
              <a:rPr lang="en-US" dirty="0" err="1" smtClean="0"/>
              <a:t>OpenShift</a:t>
            </a:r>
            <a:endParaRPr lang="en-US" dirty="0" smtClean="0"/>
          </a:p>
          <a:p>
            <a:pPr lvl="1"/>
            <a:r>
              <a:rPr lang="en-US" dirty="0" err="1" smtClean="0"/>
              <a:t>Solum</a:t>
            </a:r>
            <a:r>
              <a:rPr lang="en-US" dirty="0" smtClean="0"/>
              <a:t> (Rackspace, </a:t>
            </a:r>
            <a:r>
              <a:rPr lang="en-US" dirty="0" err="1" smtClean="0"/>
              <a:t>OpenStack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Other TBA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PaaS</a:t>
            </a:r>
            <a:endParaRPr lang="en-US" dirty="0" smtClean="0"/>
          </a:p>
          <a:p>
            <a:pPr lvl="1"/>
            <a:r>
              <a:rPr lang="en-US" dirty="0" err="1" smtClean="0"/>
              <a:t>Deis</a:t>
            </a:r>
            <a:r>
              <a:rPr lang="en-US" dirty="0" smtClean="0"/>
              <a:t>, </a:t>
            </a:r>
            <a:r>
              <a:rPr lang="en-US" dirty="0" err="1" smtClean="0"/>
              <a:t>Voxoz</a:t>
            </a:r>
            <a:r>
              <a:rPr lang="en-US" dirty="0" smtClean="0"/>
              <a:t>, Cocaine (</a:t>
            </a:r>
            <a:r>
              <a:rPr lang="en-US" dirty="0" err="1" smtClean="0"/>
              <a:t>Yandex</a:t>
            </a:r>
            <a:r>
              <a:rPr lang="en-US" dirty="0" smtClean="0"/>
              <a:t>), </a:t>
            </a:r>
            <a:r>
              <a:rPr lang="en-US" dirty="0" err="1" smtClean="0"/>
              <a:t>Baidu</a:t>
            </a:r>
            <a:r>
              <a:rPr lang="en-US" dirty="0" smtClean="0"/>
              <a:t> </a:t>
            </a:r>
            <a:r>
              <a:rPr lang="en-US" dirty="0" err="1" smtClean="0"/>
              <a:t>PaaS</a:t>
            </a:r>
            <a:endParaRPr lang="en-US" dirty="0" smtClean="0"/>
          </a:p>
          <a:p>
            <a:r>
              <a:rPr lang="en-US" dirty="0" smtClean="0"/>
              <a:t>Public </a:t>
            </a:r>
            <a:r>
              <a:rPr lang="en-US" dirty="0" err="1" smtClean="0"/>
              <a:t>IaaS</a:t>
            </a:r>
            <a:endParaRPr lang="en-US" dirty="0" smtClean="0"/>
          </a:p>
          <a:p>
            <a:pPr lvl="1"/>
            <a:r>
              <a:rPr lang="en-US" dirty="0" smtClean="0"/>
              <a:t>Native support in Rackspace, Digital Ocean,+++</a:t>
            </a:r>
          </a:p>
          <a:p>
            <a:pPr lvl="1"/>
            <a:r>
              <a:rPr lang="en-US" dirty="0" smtClean="0"/>
              <a:t>AMI (or equivalent) available for AWS &amp; other</a:t>
            </a:r>
          </a:p>
          <a:p>
            <a:r>
              <a:rPr lang="en-US" dirty="0" err="1" smtClean="0"/>
              <a:t>DevOps</a:t>
            </a:r>
            <a:r>
              <a:rPr lang="en-US" dirty="0" smtClean="0"/>
              <a:t> Tools</a:t>
            </a:r>
          </a:p>
          <a:p>
            <a:pPr lvl="1"/>
            <a:r>
              <a:rPr lang="en-US" dirty="0" smtClean="0"/>
              <a:t>Integrations with Chef, Puppet, Jenkins, Travis, Salt, </a:t>
            </a:r>
            <a:r>
              <a:rPr lang="en-US" dirty="0" err="1" smtClean="0"/>
              <a:t>Ansible</a:t>
            </a:r>
            <a:r>
              <a:rPr lang="en-US" dirty="0" smtClean="0"/>
              <a:t> +++</a:t>
            </a:r>
          </a:p>
          <a:p>
            <a:r>
              <a:rPr lang="en-US" dirty="0" smtClean="0"/>
              <a:t>Orchestration tools</a:t>
            </a:r>
          </a:p>
          <a:p>
            <a:pPr lvl="1"/>
            <a:r>
              <a:rPr lang="en-US" dirty="0" err="1" smtClean="0"/>
              <a:t>Mesos</a:t>
            </a:r>
            <a:r>
              <a:rPr lang="en-US" dirty="0" smtClean="0"/>
              <a:t>, Heat, ++</a:t>
            </a:r>
          </a:p>
          <a:p>
            <a:pPr lvl="1"/>
            <a:r>
              <a:rPr lang="en-US" dirty="0" smtClean="0"/>
              <a:t>Shipyard &amp; others purpose built for Docker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1000’s of </a:t>
            </a:r>
            <a:r>
              <a:rPr lang="en-US" dirty="0" err="1" smtClean="0"/>
              <a:t>Dockerized</a:t>
            </a:r>
            <a:r>
              <a:rPr lang="en-US" dirty="0" smtClean="0"/>
              <a:t> applications available at index.docker.io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4905" y="4470400"/>
            <a:ext cx="885019" cy="971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3408" y="4470400"/>
            <a:ext cx="1237204" cy="973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31450" y="5606511"/>
            <a:ext cx="1460070" cy="767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1450" y="3604672"/>
            <a:ext cx="1540853" cy="235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2010" y="3165815"/>
            <a:ext cx="1308100" cy="508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8770" y="5800756"/>
            <a:ext cx="1367790" cy="438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70237" y="2029358"/>
            <a:ext cx="1102066" cy="1087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2897" y="3037840"/>
            <a:ext cx="1042326" cy="1075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37849" y="1956417"/>
            <a:ext cx="998956" cy="7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8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969"/>
            <a:ext cx="10515600" cy="84531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Ted </a:t>
            </a:r>
            <a:r>
              <a:rPr lang="en-US" sz="2400" dirty="0" err="1" smtClean="0"/>
              <a:t>Dziuba</a:t>
            </a:r>
            <a:r>
              <a:rPr lang="en-US" sz="2400" dirty="0" smtClean="0"/>
              <a:t> on the Use of Docker for Continuous Integration at </a:t>
            </a:r>
            <a:r>
              <a:rPr lang="en-US" sz="2400" dirty="0" err="1" smtClean="0"/>
              <a:t>Ebay</a:t>
            </a:r>
            <a:r>
              <a:rPr lang="en-US" sz="2400" dirty="0" smtClean="0"/>
              <a:t> Now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speakerdeck.com/teddziuba/docker-at-ebay</a:t>
            </a:r>
            <a:endParaRPr lang="en-US" sz="2000" dirty="0" smtClean="0"/>
          </a:p>
          <a:p>
            <a:pPr lvl="1"/>
            <a:r>
              <a:rPr lang="en-US" sz="2000" dirty="0"/>
              <a:t>http://www.youtube.com/watch?feature=player_embedded&amp;v=0Hi0W4gX--4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8360" y="2446529"/>
            <a:ext cx="10515600" cy="84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Sasha </a:t>
            </a:r>
            <a:r>
              <a:rPr lang="en-US" sz="2000" dirty="0" err="1" smtClean="0"/>
              <a:t>Klizhentas</a:t>
            </a:r>
            <a:r>
              <a:rPr lang="en-US" sz="2000" dirty="0"/>
              <a:t> </a:t>
            </a:r>
            <a:r>
              <a:rPr lang="en-US" sz="2000" dirty="0" smtClean="0"/>
              <a:t>on use of Docker at </a:t>
            </a:r>
            <a:r>
              <a:rPr lang="en-US" sz="2000" dirty="0" err="1" smtClean="0"/>
              <a:t>Mailgun</a:t>
            </a:r>
            <a:r>
              <a:rPr lang="en-US" sz="2000" dirty="0" smtClean="0"/>
              <a:t>/Rackspace</a:t>
            </a:r>
          </a:p>
          <a:p>
            <a:pPr lvl="1"/>
            <a:r>
              <a:rPr lang="en-US" sz="1800" dirty="0"/>
              <a:t>http://www.youtube.com/watch?feature=player_embedded&amp;v=CMC3xdAo9RI</a:t>
            </a:r>
            <a:endParaRPr lang="en-US" sz="1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8520" y="3462529"/>
            <a:ext cx="10515600" cy="84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Sebastien </a:t>
            </a:r>
            <a:r>
              <a:rPr lang="en-US" sz="2000" dirty="0" err="1" smtClean="0"/>
              <a:t>Pahl</a:t>
            </a:r>
            <a:r>
              <a:rPr lang="en-US" sz="2000" dirty="0" smtClean="0"/>
              <a:t> on use of Docker at </a:t>
            </a:r>
            <a:r>
              <a:rPr lang="en-US" sz="2000" dirty="0" err="1" smtClean="0"/>
              <a:t>CloudFlare</a:t>
            </a:r>
            <a:endParaRPr lang="en-US" sz="2000" dirty="0" smtClean="0"/>
          </a:p>
          <a:p>
            <a:pPr lvl="1"/>
            <a:r>
              <a:rPr lang="en-US" sz="1800" dirty="0"/>
              <a:t>http://www.youtube.com/watch?feature=player_embedded&amp;v=-Lj3jt_-3r0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8680" y="4336289"/>
            <a:ext cx="10515600" cy="845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Cambridge HealthCare</a:t>
            </a:r>
          </a:p>
          <a:p>
            <a:pPr lvl="1"/>
            <a:r>
              <a:rPr lang="en-US" sz="1800" dirty="0">
                <a:hlinkClick r:id="rId3"/>
              </a:rPr>
              <a:t>http://blog.howareyou.com/post/62157486858/continuous-delivery-with-docker-and-jenkins-part-i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9320" y="5281169"/>
            <a:ext cx="10515600" cy="84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bin" panose="020B0803050202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Red Hat </a:t>
            </a:r>
            <a:r>
              <a:rPr lang="en-US" sz="2000" dirty="0" err="1" smtClean="0"/>
              <a:t>Openshift</a:t>
            </a:r>
            <a:r>
              <a:rPr lang="en-US" sz="2000" dirty="0" smtClean="0"/>
              <a:t> and Docker</a:t>
            </a:r>
          </a:p>
          <a:p>
            <a:pPr lvl="1"/>
            <a:r>
              <a:rPr lang="en-US" sz="1800" dirty="0">
                <a:hlinkClick r:id="rId4"/>
              </a:rPr>
              <a:t>https://www.openshift.com/blogs/technical-thoughts-on-openshift-and-docker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6383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Cases—From Our Community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9959288"/>
              </p:ext>
            </p:extLst>
          </p:nvPr>
        </p:nvGraphicFramePr>
        <p:xfrm>
          <a:off x="515113" y="974214"/>
          <a:ext cx="10838687" cy="570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998"/>
                <a:gridCol w="6691403"/>
                <a:gridCol w="2072286"/>
              </a:tblGrid>
              <a:tr h="119721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Use Case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Examples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Link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359162">
                <a:tc rowSpan="3"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Clusters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Building a </a:t>
                      </a:r>
                      <a:r>
                        <a:rPr lang="en-US" sz="1400" dirty="0" err="1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MongoDB</a:t>
                      </a: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 cluster using </a:t>
                      </a:r>
                      <a:r>
                        <a:rPr lang="en-US" sz="1400" dirty="0" err="1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docker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http://bit.ly/1acbjZf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210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+mn-cs"/>
                        </a:rPr>
                        <a:t>Production Quality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+mn-cs"/>
                        </a:rPr>
                        <a:t>MongoDB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+mn-cs"/>
                        </a:rPr>
                        <a:t> Setup with Docker</a:t>
                      </a: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http://bit.ly/15CaiHb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210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+mn-cs"/>
                        </a:rPr>
                        <a:t>Wildfly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+mn-cs"/>
                        </a:rPr>
                        <a:t> cluster using Docker on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+mn-cs"/>
                        </a:rPr>
                        <a:t> Fedora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http://bit.ly/1bClX0O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335404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Build your own </a:t>
                      </a:r>
                      <a:r>
                        <a:rPr lang="en-US" sz="1400" dirty="0" err="1">
                          <a:effectLst/>
                          <a:latin typeface="Cabin" panose="020B0803050202020004" pitchFamily="34" charset="0"/>
                        </a:rPr>
                        <a:t>PaaS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bin" panose="020B0803050202020004" pitchFamily="34" charset="0"/>
                        </a:rPr>
                        <a:t>OpenSource</a:t>
                      </a: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bin" panose="020B0803050202020004" pitchFamily="34" charset="0"/>
                        </a:rPr>
                        <a:t>PaaS</a:t>
                      </a: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</a:rPr>
                        <a:t> built</a:t>
                      </a:r>
                      <a:r>
                        <a:rPr lang="en-US" sz="1400" baseline="0" dirty="0" smtClean="0">
                          <a:effectLst/>
                          <a:latin typeface="Cabin" panose="020B0803050202020004" pitchFamily="34" charset="0"/>
                        </a:rPr>
                        <a:t> on Docker, Chef, and </a:t>
                      </a:r>
                      <a:r>
                        <a:rPr lang="en-US" sz="1400" baseline="0" dirty="0" err="1" smtClean="0">
                          <a:effectLst/>
                          <a:latin typeface="Cabin" panose="020B0803050202020004" pitchFamily="34" charset="0"/>
                        </a:rPr>
                        <a:t>Heroku</a:t>
                      </a:r>
                      <a:r>
                        <a:rPr lang="en-US" sz="1400" baseline="0" dirty="0" smtClean="0">
                          <a:effectLst/>
                          <a:latin typeface="Cabin" panose="020B08030502020200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bin" panose="020B0803050202020004" pitchFamily="34" charset="0"/>
                        </a:rPr>
                        <a:t>Buildpacks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http://deis.io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718324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Web Based Environment for Instruction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bin" panose="020B0803050202020004" pitchFamily="34" charset="0"/>
                        </a:rPr>
                        <a:t>JiffyLab – web based environment for the instruction, or lightweight use of, Python and UNIX shell</a:t>
                      </a:r>
                      <a:endParaRPr lang="en-US" sz="140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http://bit.ly/12oaj2K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179581">
                <a:tc rowSpan="4"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Easy Application Deployment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Deploy Java Apps With Docker = Awesome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http://bit.ly/11BCvvu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179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+mn-ea"/>
                          <a:cs typeface="+mn-cs"/>
                        </a:rPr>
                        <a:t>How to put your development environment on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+mn-ea"/>
                          <a:cs typeface="+mn-cs"/>
                        </a:rPr>
                        <a:t>docker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bin" panose="020B0803050202020004" pitchFamily="34" charset="0"/>
                        <a:ea typeface="+mn-ea"/>
                        <a:cs typeface="+mn-cs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http://bit.ly/1b4XtJ3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239441">
                <a:tc vMerge="1"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Running Drupal on Docker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http://bit.ly/15MJS6B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239441">
                <a:tc vMerge="1"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Installing </a:t>
                      </a:r>
                      <a:r>
                        <a:rPr lang="en-US" sz="1400" dirty="0" err="1">
                          <a:effectLst/>
                          <a:latin typeface="Cabin" panose="020B0803050202020004" pitchFamily="34" charset="0"/>
                        </a:rPr>
                        <a:t>Redis</a:t>
                      </a: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 on Docker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http://bit.ly/16EWOKh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478883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bin" panose="020B0803050202020004" pitchFamily="34" charset="0"/>
                        </a:rPr>
                        <a:t>Create Secure Sandboxes</a:t>
                      </a:r>
                      <a:endParaRPr lang="en-US" sz="140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Docker makes creating secure sandboxes easier than ever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http://bit.ly/13mZGJH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239441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bin" panose="020B0803050202020004" pitchFamily="34" charset="0"/>
                        </a:rPr>
                        <a:t>Create your own SaaS</a:t>
                      </a:r>
                      <a:endParaRPr lang="en-US" sz="140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bin" panose="020B0803050202020004" pitchFamily="34" charset="0"/>
                        </a:rPr>
                        <a:t>Memcached</a:t>
                      </a: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 as a Service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http://bit.ly/11nL8vh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359162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bin" panose="020B0803050202020004" pitchFamily="34" charset="0"/>
                        </a:rPr>
                        <a:t>Automated Application Deployment</a:t>
                      </a:r>
                      <a:endParaRPr lang="en-US" sz="140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+mn-ea"/>
                        </a:rPr>
                        <a:t>Multi-cloud</a:t>
                      </a:r>
                      <a:r>
                        <a:rPr lang="en-US" sz="1400" baseline="0" dirty="0" smtClean="0">
                          <a:effectLst/>
                          <a:latin typeface="Cabin" panose="020B0803050202020004" pitchFamily="34" charset="0"/>
                          <a:ea typeface="+mn-ea"/>
                        </a:rPr>
                        <a:t> Deployment with Docker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http://bit.ly/1bF3CN6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359162">
                <a:tc rowSpan="2"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bin" panose="020B0803050202020004" pitchFamily="34" charset="0"/>
                        </a:rPr>
                        <a:t>Continuous Integration and Deployment</a:t>
                      </a:r>
                      <a:endParaRPr lang="en-US" sz="140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+mn-ea"/>
                          <a:cs typeface="+mn-cs"/>
                        </a:rPr>
                        <a:t>Next Generation Continuous Integration &amp; Deployment with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+mn-ea"/>
                          <a:cs typeface="+mn-cs"/>
                        </a:rPr>
                        <a:t>dotCloud’s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+mn-ea"/>
                          <a:cs typeface="+mn-cs"/>
                        </a:rPr>
                        <a:t> Docker and Strider</a:t>
                      </a: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http://bit.ly/ZwTfoy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359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+mn-ea"/>
                          <a:cs typeface="+mn-cs"/>
                        </a:rPr>
                        <a:t>Testing Salt States Rapidly With Docker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bin" panose="020B0803050202020004" pitchFamily="34" charset="0"/>
                        <a:ea typeface="+mn-ea"/>
                        <a:cs typeface="+mn-cs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http://bit.ly/1eFBtcm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  <a:tr h="718324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bin" panose="020B0803050202020004" pitchFamily="34" charset="0"/>
                        </a:rPr>
                        <a:t>Lightweight Desktop Virtualization</a:t>
                      </a:r>
                      <a:endParaRPr lang="en-US" sz="140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Cabin" panose="020B0803050202020004" pitchFamily="34" charset="0"/>
                          <a:ea typeface="+mn-ea"/>
                          <a:cs typeface="+mn-cs"/>
                          <a:hlinkClick r:id="rId2" tooltip="Permalink to Docker Desktop: Your Desktop over ssh running inside of a Docker container"/>
                        </a:rPr>
                        <a:t>Docker Desktop: Your Desktop Over SSH Running Inside Of A Docker Container</a:t>
                      </a:r>
                      <a:endParaRPr lang="en-US" sz="1400" u="sng" kern="1200" dirty="0">
                        <a:solidFill>
                          <a:schemeClr val="dk1"/>
                        </a:solidFill>
                        <a:effectLst/>
                        <a:latin typeface="Cabin" panose="020B0803050202020004" pitchFamily="34" charset="0"/>
                        <a:ea typeface="+mn-ea"/>
                        <a:cs typeface="+mn-cs"/>
                      </a:endParaRPr>
                    </a:p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bin" panose="020B08030502020200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</a:rPr>
                        <a:t>http://bit.ly/14RYL6x</a:t>
                      </a:r>
                      <a:endParaRPr lang="en-US" sz="1400" dirty="0">
                        <a:effectLst/>
                        <a:latin typeface="Cabin" panose="020B08030502020200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14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Docker Futures*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126405"/>
            <a:ext cx="4470400" cy="3681746"/>
          </a:xfrm>
        </p:spPr>
        <p:txBody>
          <a:bodyPr>
            <a:noAutofit/>
          </a:bodyPr>
          <a:lstStyle/>
          <a:p>
            <a:r>
              <a:rPr lang="en-US" sz="1800" dirty="0"/>
              <a:t>Docker 0.7 </a:t>
            </a:r>
            <a:r>
              <a:rPr lang="en-US" sz="1800" dirty="0" smtClean="0"/>
              <a:t>(current release)</a:t>
            </a:r>
            <a:endParaRPr lang="en-US" sz="1800" dirty="0"/>
          </a:p>
          <a:p>
            <a:pPr lvl="1"/>
            <a:r>
              <a:rPr lang="en-US" sz="1600" dirty="0"/>
              <a:t>Fedora compatibility</a:t>
            </a:r>
          </a:p>
          <a:p>
            <a:pPr lvl="1"/>
            <a:r>
              <a:rPr lang="en-US" sz="1600" dirty="0"/>
              <a:t>Reduce kernel dependencies</a:t>
            </a:r>
          </a:p>
          <a:p>
            <a:pPr lvl="1"/>
            <a:r>
              <a:rPr lang="en-US" sz="1600" dirty="0"/>
              <a:t>Device </a:t>
            </a:r>
            <a:r>
              <a:rPr lang="en-US" sz="1600" dirty="0" err="1" smtClean="0"/>
              <a:t>mapper</a:t>
            </a:r>
            <a:endParaRPr lang="en-US" sz="1600" dirty="0"/>
          </a:p>
          <a:p>
            <a:pPr lvl="1"/>
            <a:r>
              <a:rPr lang="en-US" sz="1600" dirty="0"/>
              <a:t>Container linking</a:t>
            </a:r>
          </a:p>
          <a:p>
            <a:r>
              <a:rPr lang="en-US" sz="1800" dirty="0"/>
              <a:t>Docker 0.8 </a:t>
            </a:r>
            <a:r>
              <a:rPr lang="en-US" sz="1800" dirty="0" smtClean="0"/>
              <a:t>(Dec)</a:t>
            </a:r>
            <a:endParaRPr lang="en-US" sz="1800" dirty="0"/>
          </a:p>
          <a:p>
            <a:pPr lvl="1"/>
            <a:r>
              <a:rPr lang="en-US" sz="1600" dirty="0"/>
              <a:t>Shrink  and stabilize Core</a:t>
            </a:r>
          </a:p>
          <a:p>
            <a:pPr lvl="1"/>
            <a:r>
              <a:rPr lang="en-US" sz="1600" dirty="0"/>
              <a:t>Provide stable, pluggable API</a:t>
            </a:r>
          </a:p>
          <a:p>
            <a:pPr lvl="1"/>
            <a:r>
              <a:rPr lang="en-US" sz="1600" dirty="0"/>
              <a:t>RHEL compatibility</a:t>
            </a:r>
          </a:p>
          <a:p>
            <a:pPr lvl="1"/>
            <a:r>
              <a:rPr lang="en-US" sz="1600" dirty="0"/>
              <a:t>Nested </a:t>
            </a:r>
            <a:r>
              <a:rPr lang="en-US" sz="1600" dirty="0" smtClean="0"/>
              <a:t>containers</a:t>
            </a:r>
          </a:p>
          <a:p>
            <a:pPr lvl="1"/>
            <a:r>
              <a:rPr lang="en-US" sz="1600" dirty="0" smtClean="0"/>
              <a:t>Beam: Introspection API based on </a:t>
            </a:r>
            <a:r>
              <a:rPr lang="en-US" sz="1600" dirty="0" err="1" smtClean="0"/>
              <a:t>Redis</a:t>
            </a:r>
            <a:endParaRPr lang="en-US" sz="1600" dirty="0" smtClean="0"/>
          </a:p>
          <a:p>
            <a:pPr lvl="1"/>
            <a:r>
              <a:rPr lang="en-US" sz="1600" dirty="0"/>
              <a:t>expand snapshot management features for data volumes</a:t>
            </a:r>
            <a:endParaRPr lang="en-US" sz="1600" dirty="0" smtClean="0"/>
          </a:p>
          <a:p>
            <a:pPr lvl="1"/>
            <a:r>
              <a:rPr lang="en-US" sz="1600" dirty="0" smtClean="0"/>
              <a:t>We will consider this “production ready”</a:t>
            </a:r>
            <a:endParaRPr lang="en-US" sz="1600" dirty="0"/>
          </a:p>
          <a:p>
            <a:r>
              <a:rPr lang="en-US" sz="2000" dirty="0"/>
              <a:t>Docker 0.9 </a:t>
            </a:r>
            <a:r>
              <a:rPr lang="en-US" sz="2000" dirty="0" smtClean="0"/>
              <a:t>(Jan)</a:t>
            </a:r>
            <a:endParaRPr lang="en-US" sz="2000" dirty="0"/>
          </a:p>
          <a:p>
            <a:r>
              <a:rPr lang="en-US" sz="2000" dirty="0"/>
              <a:t>Docker 1.0 </a:t>
            </a:r>
            <a:r>
              <a:rPr lang="en-US" sz="2000" dirty="0" smtClean="0"/>
              <a:t>(Feb)</a:t>
            </a:r>
            <a:endParaRPr lang="en-US" sz="2000" dirty="0" smtClean="0"/>
          </a:p>
          <a:p>
            <a:pPr lvl="1"/>
            <a:r>
              <a:rPr lang="en-US" sz="1600" dirty="0" smtClean="0"/>
              <a:t>We will offer support for this product</a:t>
            </a:r>
            <a:endParaRPr lang="en-US" sz="1600" dirty="0"/>
          </a:p>
          <a:p>
            <a:pPr marL="57140" indent="0">
              <a:buNone/>
            </a:pP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1107440" y="2178930"/>
            <a:ext cx="1330960" cy="1330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Docker 0.1-0.6</a:t>
            </a:r>
            <a:endParaRPr lang="en-US" sz="1000" dirty="0"/>
          </a:p>
        </p:txBody>
      </p:sp>
      <p:sp>
        <p:nvSpPr>
          <p:cNvPr id="8" name="Hexagon 7"/>
          <p:cNvSpPr/>
          <p:nvPr/>
        </p:nvSpPr>
        <p:spPr>
          <a:xfrm>
            <a:off x="1538231" y="3025340"/>
            <a:ext cx="542029" cy="467266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700" dirty="0" smtClean="0"/>
              <a:t>AUFS</a:t>
            </a:r>
            <a:endParaRPr lang="en-US" sz="700" dirty="0"/>
          </a:p>
        </p:txBody>
      </p:sp>
      <p:sp>
        <p:nvSpPr>
          <p:cNvPr id="9" name="10-Point Star 8"/>
          <p:cNvSpPr/>
          <p:nvPr/>
        </p:nvSpPr>
        <p:spPr>
          <a:xfrm>
            <a:off x="3779520" y="2146500"/>
            <a:ext cx="1356360" cy="135636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39564" y="2506545"/>
            <a:ext cx="671195" cy="636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Docker 0.8+</a:t>
            </a:r>
            <a:endParaRPr lang="en-US" sz="800" dirty="0"/>
          </a:p>
        </p:txBody>
      </p:sp>
      <p:sp>
        <p:nvSpPr>
          <p:cNvPr id="11" name="Hexagon 10"/>
          <p:cNvSpPr/>
          <p:nvPr/>
        </p:nvSpPr>
        <p:spPr>
          <a:xfrm>
            <a:off x="1436631" y="2276040"/>
            <a:ext cx="542029" cy="467266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700" dirty="0" smtClean="0"/>
              <a:t>LXC</a:t>
            </a:r>
            <a:endParaRPr lang="en-US" sz="700" dirty="0"/>
          </a:p>
        </p:txBody>
      </p:sp>
      <p:sp>
        <p:nvSpPr>
          <p:cNvPr id="12" name="Right Arrow 11"/>
          <p:cNvSpPr/>
          <p:nvPr/>
        </p:nvSpPr>
        <p:spPr>
          <a:xfrm>
            <a:off x="2527300" y="2743306"/>
            <a:ext cx="977900" cy="399509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 rot="2609277">
            <a:off x="4933334" y="3154636"/>
            <a:ext cx="474936" cy="397869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700" dirty="0" smtClean="0"/>
              <a:t>Device</a:t>
            </a:r>
          </a:p>
          <a:p>
            <a:pPr algn="ctr"/>
            <a:r>
              <a:rPr lang="en-US" sz="700" dirty="0" smtClean="0"/>
              <a:t>Mapper</a:t>
            </a:r>
            <a:endParaRPr lang="en-US" sz="700" dirty="0"/>
          </a:p>
        </p:txBody>
      </p:sp>
      <p:sp>
        <p:nvSpPr>
          <p:cNvPr id="15" name="Hexagon 14"/>
          <p:cNvSpPr/>
          <p:nvPr/>
        </p:nvSpPr>
        <p:spPr>
          <a:xfrm rot="4058513">
            <a:off x="4513907" y="3451944"/>
            <a:ext cx="474936" cy="397869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700" dirty="0" smtClean="0"/>
              <a:t>LXC</a:t>
            </a:r>
            <a:endParaRPr lang="en-US" sz="700" dirty="0"/>
          </a:p>
        </p:txBody>
      </p:sp>
      <p:sp>
        <p:nvSpPr>
          <p:cNvPr id="16" name="Hexagon 15"/>
          <p:cNvSpPr/>
          <p:nvPr/>
        </p:nvSpPr>
        <p:spPr>
          <a:xfrm rot="19298191">
            <a:off x="3517978" y="3142520"/>
            <a:ext cx="474936" cy="397869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700" dirty="0" smtClean="0"/>
              <a:t>LIBVIRT</a:t>
            </a:r>
            <a:endParaRPr lang="en-US" sz="700" dirty="0"/>
          </a:p>
        </p:txBody>
      </p:sp>
      <p:sp>
        <p:nvSpPr>
          <p:cNvPr id="17" name="Hexagon 16"/>
          <p:cNvSpPr/>
          <p:nvPr/>
        </p:nvSpPr>
        <p:spPr>
          <a:xfrm rot="17236047">
            <a:off x="3987467" y="3461418"/>
            <a:ext cx="474936" cy="397869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700" dirty="0" smtClean="0"/>
              <a:t>JAILS</a:t>
            </a:r>
            <a:endParaRPr lang="en-US" sz="700" dirty="0"/>
          </a:p>
        </p:txBody>
      </p:sp>
      <p:sp>
        <p:nvSpPr>
          <p:cNvPr id="18" name="Hexagon 17"/>
          <p:cNvSpPr/>
          <p:nvPr/>
        </p:nvSpPr>
        <p:spPr>
          <a:xfrm rot="19851628">
            <a:off x="4978865" y="2111373"/>
            <a:ext cx="474936" cy="397869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700" dirty="0" err="1" smtClean="0"/>
              <a:t>SELinux</a:t>
            </a:r>
            <a:endParaRPr lang="en-US" sz="700" dirty="0"/>
          </a:p>
        </p:txBody>
      </p:sp>
      <p:sp>
        <p:nvSpPr>
          <p:cNvPr id="19" name="Hexagon 18"/>
          <p:cNvSpPr/>
          <p:nvPr/>
        </p:nvSpPr>
        <p:spPr>
          <a:xfrm rot="2492591">
            <a:off x="3526923" y="2122131"/>
            <a:ext cx="474936" cy="397869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700" dirty="0" smtClean="0"/>
              <a:t>Service</a:t>
            </a:r>
          </a:p>
          <a:p>
            <a:pPr algn="ctr"/>
            <a:r>
              <a:rPr lang="en-US" sz="700" dirty="0" smtClean="0"/>
              <a:t>Discover</a:t>
            </a:r>
            <a:endParaRPr lang="en-US" sz="700" dirty="0"/>
          </a:p>
        </p:txBody>
      </p:sp>
      <p:sp>
        <p:nvSpPr>
          <p:cNvPr id="20" name="TextBox 19"/>
          <p:cNvSpPr txBox="1"/>
          <p:nvPr/>
        </p:nvSpPr>
        <p:spPr>
          <a:xfrm>
            <a:off x="914611" y="6384078"/>
            <a:ext cx="940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We shoot for time based releases (1x/5wks), features are targeted, but not guaranteed for particular releases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9892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Today: Externally mounted volumes</a:t>
            </a:r>
          </a:p>
          <a:p>
            <a:pPr lvl="2"/>
            <a:r>
              <a:rPr lang="en-US" dirty="0" smtClean="0"/>
              <a:t>Share volumes between containers</a:t>
            </a:r>
          </a:p>
          <a:p>
            <a:pPr lvl="2"/>
            <a:r>
              <a:rPr lang="en-US" dirty="0" smtClean="0"/>
              <a:t>Share volume between a containers and underlying hosts</a:t>
            </a:r>
          </a:p>
          <a:p>
            <a:pPr lvl="3"/>
            <a:r>
              <a:rPr lang="en-US" dirty="0" smtClean="0"/>
              <a:t>high-performance </a:t>
            </a:r>
            <a:r>
              <a:rPr lang="en-US" dirty="0"/>
              <a:t>storage backend for your production </a:t>
            </a:r>
            <a:r>
              <a:rPr lang="en-US" dirty="0" smtClean="0"/>
              <a:t>database</a:t>
            </a:r>
          </a:p>
          <a:p>
            <a:pPr lvl="3"/>
            <a:r>
              <a:rPr lang="en-US" dirty="0" smtClean="0"/>
              <a:t>making </a:t>
            </a:r>
            <a:r>
              <a:rPr lang="en-US" dirty="0"/>
              <a:t>live development changes available to a container,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Optional: specify memory limit for containers, CPU priority</a:t>
            </a:r>
          </a:p>
          <a:p>
            <a:pPr lvl="2"/>
            <a:r>
              <a:rPr lang="en-US" dirty="0" smtClean="0"/>
              <a:t>Device mapper/ LVM snapshots in 0.7</a:t>
            </a:r>
          </a:p>
          <a:p>
            <a:pPr lvl="1"/>
            <a:r>
              <a:rPr lang="en-US" dirty="0" smtClean="0"/>
              <a:t>Futures:</a:t>
            </a:r>
          </a:p>
          <a:p>
            <a:pPr lvl="2"/>
            <a:r>
              <a:rPr lang="en-US" dirty="0" smtClean="0"/>
              <a:t>I/O limits</a:t>
            </a:r>
          </a:p>
          <a:p>
            <a:pPr lvl="2"/>
            <a:r>
              <a:rPr lang="en-US" dirty="0" smtClean="0"/>
              <a:t>Container resource monitoring (CPU &amp; memory usage)</a:t>
            </a:r>
          </a:p>
          <a:p>
            <a:pPr lvl="2"/>
            <a:r>
              <a:rPr lang="en-US" dirty="0" smtClean="0"/>
              <a:t>Orchestration (linking &amp; synchronization between containers)</a:t>
            </a:r>
          </a:p>
          <a:p>
            <a:pPr lvl="2"/>
            <a:r>
              <a:rPr lang="en-US" dirty="0" smtClean="0"/>
              <a:t>Cluster orchestration (multi-host environment) </a:t>
            </a:r>
            <a:endParaRPr lang="en-US" dirty="0"/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Supported today:</a:t>
            </a:r>
          </a:p>
          <a:p>
            <a:pPr lvl="2"/>
            <a:r>
              <a:rPr lang="en-US" dirty="0" smtClean="0"/>
              <a:t>UDP/TCP port allocation to containers</a:t>
            </a:r>
          </a:p>
          <a:p>
            <a:pPr lvl="3"/>
            <a:r>
              <a:rPr lang="en-US" dirty="0"/>
              <a:t>specify </a:t>
            </a:r>
            <a:r>
              <a:rPr lang="en-US" i="1" dirty="0"/>
              <a:t>which</a:t>
            </a:r>
            <a:r>
              <a:rPr lang="en-US" dirty="0"/>
              <a:t> public port to redirect. If you don’t specify a public port, </a:t>
            </a:r>
            <a:r>
              <a:rPr lang="en-US" dirty="0" err="1"/>
              <a:t>D</a:t>
            </a:r>
            <a:r>
              <a:rPr lang="en-US" dirty="0" err="1" smtClean="0"/>
              <a:t>ocker</a:t>
            </a:r>
            <a:r>
              <a:rPr lang="en-US" dirty="0" smtClean="0"/>
              <a:t> </a:t>
            </a:r>
            <a:r>
              <a:rPr lang="en-US" dirty="0"/>
              <a:t>will revert to allocating a random public port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Docker uses </a:t>
            </a:r>
            <a:r>
              <a:rPr lang="en-US" dirty="0" err="1" smtClean="0"/>
              <a:t>IPtables</a:t>
            </a:r>
            <a:r>
              <a:rPr lang="en-US" dirty="0" smtClean="0"/>
              <a:t>/</a:t>
            </a:r>
            <a:r>
              <a:rPr lang="en-US" dirty="0" err="1" smtClean="0"/>
              <a:t>netfilter</a:t>
            </a:r>
            <a:endParaRPr lang="en-US" dirty="0" smtClean="0"/>
          </a:p>
          <a:p>
            <a:pPr lvl="2"/>
            <a:r>
              <a:rPr lang="en-US" dirty="0" smtClean="0"/>
              <a:t>IP allocation to containers</a:t>
            </a:r>
          </a:p>
          <a:p>
            <a:pPr lvl="3"/>
            <a:r>
              <a:rPr lang="en-US" dirty="0" smtClean="0"/>
              <a:t>Docker uses virtual </a:t>
            </a:r>
            <a:r>
              <a:rPr lang="en-US" dirty="0"/>
              <a:t>interfaces</a:t>
            </a:r>
            <a:r>
              <a:rPr lang="en-US" dirty="0" smtClean="0"/>
              <a:t>, </a:t>
            </a:r>
            <a:r>
              <a:rPr lang="en-US" dirty="0"/>
              <a:t>network bridge, 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Futures:</a:t>
            </a:r>
          </a:p>
          <a:p>
            <a:pPr lvl="2"/>
            <a:r>
              <a:rPr lang="en-US" dirty="0" smtClean="0"/>
              <a:t>See Pipework (Upstream) : </a:t>
            </a:r>
            <a:r>
              <a:rPr lang="en-US" b="1" dirty="0" smtClean="0"/>
              <a:t>Software-Defined Networking for Linux Containers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github.com/jpetazzo/pipework</a:t>
            </a:r>
            <a:r>
              <a:rPr lang="en-US" dirty="0"/>
              <a:t>)</a:t>
            </a:r>
            <a:endParaRPr lang="en-US" b="1" dirty="0" smtClean="0"/>
          </a:p>
          <a:p>
            <a:pPr lvl="2"/>
            <a:r>
              <a:rPr lang="en-US" dirty="0" smtClean="0"/>
              <a:t>Certain pipework concepts will move from upstream to part of core Docker</a:t>
            </a:r>
          </a:p>
          <a:p>
            <a:pPr lvl="2"/>
            <a:r>
              <a:rPr lang="en-US" dirty="0" smtClean="0"/>
              <a:t>Additional capabilities come with </a:t>
            </a:r>
            <a:r>
              <a:rPr lang="en-US" dirty="0" err="1" smtClean="0"/>
              <a:t>libvirt</a:t>
            </a:r>
            <a:r>
              <a:rPr lang="en-US" dirty="0" smtClean="0"/>
              <a:t> support in 0.8-0.9 timeframe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3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/ Docker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hypervisor to enable Nova to deploy Linux containers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77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Why Docker + </a:t>
            </a:r>
            <a:r>
              <a:rPr lang="en-US" sz="3600" dirty="0" err="1" smtClean="0"/>
              <a:t>OpenStack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to VMs within </a:t>
            </a:r>
            <a:r>
              <a:rPr lang="en-US" dirty="0" err="1" smtClean="0"/>
              <a:t>OpenStack</a:t>
            </a:r>
            <a:r>
              <a:rPr lang="en-US" dirty="0" smtClean="0"/>
              <a:t>-today</a:t>
            </a:r>
          </a:p>
          <a:p>
            <a:r>
              <a:rPr lang="en-US" dirty="0" smtClean="0"/>
              <a:t>Easier deployment of </a:t>
            </a:r>
            <a:r>
              <a:rPr lang="en-US" dirty="0" err="1" smtClean="0"/>
              <a:t>OpenStack</a:t>
            </a:r>
            <a:r>
              <a:rPr lang="en-US" dirty="0" smtClean="0"/>
              <a:t> itself-near future</a:t>
            </a:r>
          </a:p>
          <a:p>
            <a:r>
              <a:rPr lang="en-US" dirty="0" smtClean="0"/>
              <a:t>Cross cloud application deployment</a:t>
            </a:r>
          </a:p>
          <a:p>
            <a:r>
              <a:rPr lang="en-US" dirty="0" smtClean="0"/>
              <a:t>At </a:t>
            </a:r>
            <a:r>
              <a:rPr lang="en-US" dirty="0" err="1" smtClean="0"/>
              <a:t>OpenStack</a:t>
            </a:r>
            <a:r>
              <a:rPr lang="en-US" dirty="0" smtClean="0"/>
              <a:t> Summit we will show:</a:t>
            </a:r>
          </a:p>
          <a:p>
            <a:pPr lvl="1"/>
            <a:r>
              <a:rPr lang="en-US" dirty="0" smtClean="0"/>
              <a:t>Building and testing an application from source</a:t>
            </a:r>
          </a:p>
          <a:p>
            <a:pPr lvl="1"/>
            <a:r>
              <a:rPr lang="en-US" dirty="0" smtClean="0"/>
              <a:t>Running on a laptop</a:t>
            </a:r>
          </a:p>
          <a:p>
            <a:pPr lvl="1"/>
            <a:r>
              <a:rPr lang="en-US" dirty="0" smtClean="0"/>
              <a:t>Running it, without modification or noticeable downtime, on a public cloud</a:t>
            </a:r>
          </a:p>
          <a:p>
            <a:pPr lvl="1"/>
            <a:r>
              <a:rPr lang="en-US" dirty="0" smtClean="0"/>
              <a:t>Running it, without modification or noticeable downtime, on an </a:t>
            </a:r>
            <a:r>
              <a:rPr lang="en-US" dirty="0" err="1" smtClean="0"/>
              <a:t>openstack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smtClean="0"/>
              <a:t>Doing all of the above using Nova, Glance and Horizon</a:t>
            </a:r>
          </a:p>
          <a:p>
            <a:r>
              <a:rPr lang="en-US" dirty="0" smtClean="0"/>
              <a:t>Containers orchestration with </a:t>
            </a:r>
            <a:r>
              <a:rPr lang="en-US" dirty="0" err="1" smtClean="0"/>
              <a:t>OpenStack</a:t>
            </a:r>
            <a:r>
              <a:rPr lang="en-US" dirty="0" smtClean="0"/>
              <a:t> Heat (Demo at summit)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3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 new hypervisor?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Nova a computing controller for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Nova support for containers is minimal (via 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Enables control of Docker through </a:t>
            </a:r>
            <a:r>
              <a:rPr lang="en-US" dirty="0" err="1" smtClean="0"/>
              <a:t>OpenStack</a:t>
            </a:r>
            <a:r>
              <a:rPr lang="en-US" dirty="0"/>
              <a:t> </a:t>
            </a:r>
            <a:r>
              <a:rPr lang="en-US" dirty="0" smtClean="0"/>
              <a:t>projects </a:t>
            </a:r>
            <a:r>
              <a:rPr lang="en-US" sz="2400" dirty="0"/>
              <a:t>(ex: deploy containers via Horizon Web UI)</a:t>
            </a:r>
          </a:p>
        </p:txBody>
      </p:sp>
    </p:spTree>
    <p:extLst>
      <p:ext uri="{BB962C8B-B14F-4D97-AF65-F5344CB8AC3E}">
        <p14:creationId xmlns:p14="http://schemas.microsoft.com/office/powerpoint/2010/main" xmlns="" val="25839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Want to learn </a:t>
            </a:r>
            <a:r>
              <a:rPr lang="en-US" dirty="0" smtClean="0"/>
              <a:t>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www.docker.io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Getting started: interactive tutorial, installation instructions, getting started guide, </a:t>
            </a:r>
          </a:p>
          <a:p>
            <a:pPr lvl="1"/>
            <a:r>
              <a:rPr lang="en-US" dirty="0" smtClean="0"/>
              <a:t>About: Introductory whitepaper: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://www.docker.io/the-whole-story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Github</a:t>
            </a:r>
            <a:r>
              <a:rPr lang="en-US" dirty="0" smtClean="0"/>
              <a:t>: </a:t>
            </a:r>
            <a:r>
              <a:rPr lang="en-US" dirty="0" err="1" smtClean="0"/>
              <a:t>dotcloud</a:t>
            </a:r>
            <a:r>
              <a:rPr lang="en-US" dirty="0" smtClean="0"/>
              <a:t>/</a:t>
            </a:r>
            <a:r>
              <a:rPr lang="en-US" dirty="0" err="1" smtClean="0"/>
              <a:t>docker</a:t>
            </a:r>
            <a:endParaRPr lang="en-US" dirty="0" smtClean="0"/>
          </a:p>
          <a:p>
            <a:r>
              <a:rPr lang="en-US" dirty="0" smtClean="0"/>
              <a:t>IRC</a:t>
            </a:r>
            <a:r>
              <a:rPr lang="en-US" dirty="0"/>
              <a:t>: </a:t>
            </a:r>
            <a:r>
              <a:rPr lang="en-US" dirty="0" err="1"/>
              <a:t>freenode</a:t>
            </a:r>
            <a:r>
              <a:rPr lang="en-US" dirty="0" smtClean="0"/>
              <a:t>/#</a:t>
            </a:r>
            <a:r>
              <a:rPr lang="en-US" dirty="0" err="1" smtClean="0"/>
              <a:t>docker</a:t>
            </a:r>
            <a:endParaRPr lang="en-US" dirty="0" smtClean="0"/>
          </a:p>
          <a:p>
            <a:r>
              <a:rPr lang="en-US" dirty="0"/>
              <a:t>Google groups: groups.google.com/forum/#!</a:t>
            </a:r>
            <a:r>
              <a:rPr lang="en-US" dirty="0" smtClean="0"/>
              <a:t>forum/</a:t>
            </a:r>
            <a:r>
              <a:rPr lang="en-US" dirty="0" err="1" smtClean="0"/>
              <a:t>docker</a:t>
            </a:r>
            <a:r>
              <a:rPr lang="en-US" dirty="0" smtClean="0"/>
              <a:t>-user</a:t>
            </a:r>
            <a:endParaRPr lang="en-US" dirty="0"/>
          </a:p>
          <a:p>
            <a:r>
              <a:rPr lang="en-US" dirty="0" smtClean="0"/>
              <a:t>Twitter: follow @</a:t>
            </a:r>
            <a:r>
              <a:rPr lang="en-US" dirty="0" err="1" smtClean="0"/>
              <a:t>docker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Meetups</a:t>
            </a:r>
            <a:r>
              <a:rPr lang="en-US" dirty="0" smtClean="0"/>
              <a:t>: Scheduled for Boston, San Francisco, Austin, London, Paris, Boulder…and Nairobi. </a:t>
            </a:r>
            <a:r>
              <a:rPr lang="en-US" dirty="0" smtClean="0"/>
              <a:t>https://www.docker.io/meetups/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65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169" y="378222"/>
            <a:ext cx="7562511" cy="58533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0477" y="3843930"/>
            <a:ext cx="9144000" cy="2387600"/>
          </a:xfrm>
        </p:spPr>
        <p:txBody>
          <a:bodyPr/>
          <a:lstStyle/>
          <a:p>
            <a:r>
              <a:rPr lang="en-US" dirty="0" smtClean="0"/>
              <a:t>www.docker.io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2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</a:t>
            </a:r>
            <a:r>
              <a:rPr lang="en-US" dirty="0" smtClean="0"/>
              <a:t>8 </a:t>
            </a:r>
            <a:r>
              <a:rPr lang="en-US" dirty="0" smtClean="0"/>
              <a:t>months since we launched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" y="1170102"/>
            <a:ext cx="5704840" cy="500209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&gt;200,000 </a:t>
            </a:r>
            <a:r>
              <a:rPr lang="en-US" sz="2400" dirty="0" smtClean="0"/>
              <a:t>pulls</a:t>
            </a:r>
          </a:p>
          <a:p>
            <a:r>
              <a:rPr lang="en-US" sz="2400" dirty="0" smtClean="0"/>
              <a:t>&gt;7,500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stars</a:t>
            </a:r>
          </a:p>
          <a:p>
            <a:r>
              <a:rPr lang="en-US" sz="2400" dirty="0" smtClean="0"/>
              <a:t>&gt;200 </a:t>
            </a:r>
            <a:r>
              <a:rPr lang="en-US" sz="2400" dirty="0" smtClean="0"/>
              <a:t>significant contributors</a:t>
            </a:r>
          </a:p>
          <a:p>
            <a:r>
              <a:rPr lang="en-US" sz="2400" dirty="0" smtClean="0"/>
              <a:t>&gt;200 </a:t>
            </a:r>
            <a:r>
              <a:rPr lang="en-US" sz="2400" dirty="0" smtClean="0"/>
              <a:t>projects built on top of </a:t>
            </a:r>
            <a:r>
              <a:rPr lang="en-US" sz="2400" dirty="0" err="1" smtClean="0"/>
              <a:t>docker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UIs, mini-</a:t>
            </a:r>
            <a:r>
              <a:rPr lang="en-US" sz="2000" dirty="0" err="1" smtClean="0"/>
              <a:t>PaaS</a:t>
            </a:r>
            <a:r>
              <a:rPr lang="en-US" sz="2000" dirty="0" smtClean="0"/>
              <a:t>, Remote Desktop….</a:t>
            </a:r>
          </a:p>
          <a:p>
            <a:r>
              <a:rPr lang="en-US" sz="2400" dirty="0" smtClean="0"/>
              <a:t>1000’s of </a:t>
            </a:r>
            <a:r>
              <a:rPr lang="en-US" sz="2400" dirty="0" err="1"/>
              <a:t>D</a:t>
            </a:r>
            <a:r>
              <a:rPr lang="en-US" sz="2400" dirty="0" err="1" smtClean="0"/>
              <a:t>ockerized</a:t>
            </a:r>
            <a:r>
              <a:rPr lang="en-US" sz="2400" dirty="0" smtClean="0"/>
              <a:t> applications</a:t>
            </a:r>
          </a:p>
          <a:p>
            <a:pPr lvl="1"/>
            <a:r>
              <a:rPr lang="en-US" sz="2000" dirty="0" err="1" smtClean="0"/>
              <a:t>Memcached</a:t>
            </a:r>
            <a:r>
              <a:rPr lang="en-US" sz="2000" dirty="0" smtClean="0"/>
              <a:t>, </a:t>
            </a:r>
            <a:r>
              <a:rPr lang="en-US" sz="2000" dirty="0" err="1" smtClean="0"/>
              <a:t>Redis</a:t>
            </a:r>
            <a:r>
              <a:rPr lang="en-US" sz="2000" dirty="0" smtClean="0"/>
              <a:t>, Node.js…and </a:t>
            </a:r>
            <a:r>
              <a:rPr lang="en-US" sz="2000" dirty="0" err="1" smtClean="0"/>
              <a:t>Hadoop</a:t>
            </a:r>
            <a:endParaRPr lang="en-US" sz="2000" dirty="0" smtClean="0"/>
          </a:p>
          <a:p>
            <a:r>
              <a:rPr lang="en-US" sz="2400" dirty="0" smtClean="0"/>
              <a:t>Integration in Jenkins, Travis, Chef, Puppet, Vagrant and </a:t>
            </a:r>
            <a:r>
              <a:rPr lang="en-US" sz="2400" dirty="0" err="1" smtClean="0"/>
              <a:t>OpenStack</a:t>
            </a:r>
            <a:endParaRPr lang="en-US" sz="2400" dirty="0" smtClean="0"/>
          </a:p>
          <a:p>
            <a:r>
              <a:rPr lang="en-US" sz="2400" dirty="0" err="1" smtClean="0"/>
              <a:t>Meetups</a:t>
            </a:r>
            <a:r>
              <a:rPr lang="en-US" sz="2400" dirty="0" smtClean="0"/>
              <a:t> arranged around the world…with organizations like </a:t>
            </a:r>
            <a:r>
              <a:rPr lang="en-US" sz="2400" dirty="0" err="1" smtClean="0"/>
              <a:t>Ebay</a:t>
            </a:r>
            <a:r>
              <a:rPr lang="en-US" sz="2400" dirty="0" smtClean="0"/>
              <a:t>, </a:t>
            </a:r>
            <a:r>
              <a:rPr lang="en-US" sz="2400" dirty="0" err="1" smtClean="0"/>
              <a:t>Cloudflare</a:t>
            </a:r>
            <a:r>
              <a:rPr lang="en-US" sz="2400" dirty="0" smtClean="0"/>
              <a:t>, </a:t>
            </a:r>
            <a:r>
              <a:rPr lang="en-US" sz="2400" dirty="0" err="1" smtClean="0"/>
              <a:t>Yandex</a:t>
            </a:r>
            <a:r>
              <a:rPr lang="en-US" sz="2400" dirty="0" smtClean="0"/>
              <a:t>, and Rackspace presenting on their use of Docker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7120" y="1055114"/>
            <a:ext cx="293370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120" y="2351885"/>
            <a:ext cx="2895600" cy="1133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6640" y="3478455"/>
            <a:ext cx="295275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3305" y="4629456"/>
            <a:ext cx="2939415" cy="1301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4490" y="4739310"/>
            <a:ext cx="2895600" cy="102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31045" y="1020484"/>
            <a:ext cx="289560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31045" y="1703737"/>
            <a:ext cx="2886075" cy="1114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83420" y="2742642"/>
            <a:ext cx="2943225" cy="942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28258" y="3714295"/>
            <a:ext cx="2891648" cy="1062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23305" y="5899010"/>
            <a:ext cx="2939415" cy="948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50178" y="5865858"/>
            <a:ext cx="2808053" cy="93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3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 excitement?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6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1"/>
          <p:cNvSpPr>
            <a:spLocks noChangeShapeType="1"/>
          </p:cNvSpPr>
          <p:nvPr/>
        </p:nvSpPr>
        <p:spPr bwMode="auto">
          <a:xfrm>
            <a:off x="555476" y="4115877"/>
            <a:ext cx="10788650" cy="794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400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2163516" y="1640128"/>
            <a:ext cx="1423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Static website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5655308" y="2474461"/>
            <a:ext cx="14449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ea typeface="Gill Sans" charset="0"/>
                <a:cs typeface="Gill Sans" charset="0"/>
              </a:rPr>
              <a:t>Web frontend 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5283733" y="1287983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ea typeface="Gill Sans" charset="0"/>
                <a:cs typeface="Gill Sans" charset="0"/>
              </a:rPr>
              <a:t>User DB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7381311" y="1707064"/>
            <a:ext cx="692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8759157" y="1710154"/>
            <a:ext cx="1308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Analytics DB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1863592" y="2601204"/>
            <a:ext cx="2103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Background workers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8413459" y="3088393"/>
            <a:ext cx="1320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 dirty="0">
                <a:ea typeface="Gill Sans" charset="0"/>
                <a:cs typeface="Gill Sans" charset="0"/>
              </a:rPr>
              <a:t>API endpoint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074097" y="1841288"/>
            <a:ext cx="33210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nginx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1.5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modsecurity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openssl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bootstrap 2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4973229" y="1679705"/>
            <a:ext cx="136415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postgresql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pgv8 + v8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8621110" y="2052554"/>
            <a:ext cx="200375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hadoop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hive + thrift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OpenJDK</a:t>
            </a:r>
            <a:endParaRPr lang="en-US" sz="1050" dirty="0">
              <a:solidFill>
                <a:srgbClr val="282828"/>
              </a:solidFill>
              <a:ea typeface="Gill Sans" charset="0"/>
              <a:cs typeface="Gill Sans" charset="0"/>
            </a:endParaRP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716463" y="2820194"/>
            <a:ext cx="3321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Ruby + Rails + sass + Unicorn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6067035" y="2056990"/>
            <a:ext cx="3321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Redis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redis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-sentinel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857366" y="2898898"/>
            <a:ext cx="42608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Python 3.0 + celery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pyredis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libcurl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ffmpeg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libopencv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nodejs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phantomjs</a:t>
            </a:r>
            <a:endParaRPr lang="en-US" sz="1050" dirty="0">
              <a:solidFill>
                <a:srgbClr val="282828"/>
              </a:solidFill>
              <a:ea typeface="Gill Sans" charset="0"/>
              <a:cs typeface="Gill Sans" charset="0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75283" y="3315065"/>
            <a:ext cx="42608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827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Python 2.7 + Flask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pyredis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celery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psycopg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 + </a:t>
            </a:r>
            <a:r>
              <a:rPr lang="en-US" sz="1050" dirty="0" err="1">
                <a:solidFill>
                  <a:srgbClr val="282828"/>
                </a:solidFill>
                <a:ea typeface="Gill Sans" charset="0"/>
                <a:cs typeface="Gill Sans" charset="0"/>
              </a:rPr>
              <a:t>postgresql</a:t>
            </a:r>
            <a:r>
              <a:rPr lang="en-US" sz="1050" dirty="0">
                <a:solidFill>
                  <a:srgbClr val="282828"/>
                </a:solidFill>
                <a:ea typeface="Gill Sans" charset="0"/>
                <a:cs typeface="Gill Sans" charset="0"/>
              </a:rPr>
              <a:t>-client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2283710" y="4547679"/>
            <a:ext cx="15725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Development VM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3736547" y="5146791"/>
            <a:ext cx="9135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QA server</a:t>
            </a: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5554495" y="4670789"/>
            <a:ext cx="1147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Public Cloud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5578692" y="5503056"/>
            <a:ext cx="15965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Disaster recovery</a:t>
            </a:r>
          </a:p>
        </p:txBody>
      </p:sp>
      <p:sp>
        <p:nvSpPr>
          <p:cNvPr id="25621" name="Rectangle 21"/>
          <p:cNvSpPr>
            <a:spLocks/>
          </p:cNvSpPr>
          <p:nvPr/>
        </p:nvSpPr>
        <p:spPr bwMode="auto">
          <a:xfrm>
            <a:off x="8082749" y="5896556"/>
            <a:ext cx="17816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Contributor’s laptop</a:t>
            </a: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5612803" y="6207433"/>
            <a:ext cx="17440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>
                <a:ea typeface="Gill Sans" charset="0"/>
                <a:cs typeface="Gill Sans" charset="0"/>
              </a:rPr>
              <a:t>Production Servers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609096" y="2263663"/>
            <a:ext cx="21862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Multiplicity of Stacks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409799" y="4791374"/>
            <a:ext cx="178117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Multiplicity of hardware environments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0"/>
          <p:cNvSpPr>
            <a:spLocks/>
          </p:cNvSpPr>
          <p:nvPr/>
        </p:nvSpPr>
        <p:spPr bwMode="auto">
          <a:xfrm>
            <a:off x="8401043" y="4387889"/>
            <a:ext cx="16863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 smtClean="0">
                <a:ea typeface="Gill Sans" charset="0"/>
                <a:cs typeface="Gill Sans" charset="0"/>
              </a:rPr>
              <a:t>Production Cluster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25" y="4950117"/>
            <a:ext cx="1077473" cy="69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9"/>
          <p:cNvSpPr>
            <a:spLocks/>
          </p:cNvSpPr>
          <p:nvPr/>
        </p:nvSpPr>
        <p:spPr bwMode="auto">
          <a:xfrm>
            <a:off x="1754371" y="5892147"/>
            <a:ext cx="20534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600" dirty="0" smtClean="0">
                <a:ea typeface="Gill Sans" charset="0"/>
                <a:cs typeface="Gill Sans" charset="0"/>
              </a:rPr>
              <a:t>Customer Data Center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pic>
        <p:nvPicPr>
          <p:cNvPr id="38" name="Picture 1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106" y="4520916"/>
            <a:ext cx="677831" cy="4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6763" y="5882381"/>
            <a:ext cx="409763" cy="32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595" y="5872360"/>
            <a:ext cx="832434" cy="63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91960" y="4774008"/>
            <a:ext cx="542373" cy="745566"/>
          </a:xfrm>
          <a:prstGeom prst="rect">
            <a:avLst/>
          </a:prstGeom>
        </p:spPr>
      </p:pic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98" y="4621542"/>
            <a:ext cx="1392812" cy="8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Freeform 61"/>
          <p:cNvSpPr/>
          <p:nvPr/>
        </p:nvSpPr>
        <p:spPr>
          <a:xfrm>
            <a:off x="7978546" y="298422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63" name="Freeform 62"/>
          <p:cNvSpPr/>
          <p:nvPr/>
        </p:nvSpPr>
        <p:spPr>
          <a:xfrm>
            <a:off x="6763221" y="1760210"/>
            <a:ext cx="177537" cy="95450"/>
          </a:xfrm>
          <a:custGeom>
            <a:avLst/>
            <a:gdLst>
              <a:gd name="connsiteX0" fmla="*/ 0 w 811164"/>
              <a:gd name="connsiteY0" fmla="*/ 0 h 436109"/>
              <a:gd name="connsiteX1" fmla="*/ 811164 w 811164"/>
              <a:gd name="connsiteY1" fmla="*/ 0 h 436109"/>
              <a:gd name="connsiteX2" fmla="*/ 811164 w 811164"/>
              <a:gd name="connsiteY2" fmla="*/ 436109 h 436109"/>
              <a:gd name="connsiteX3" fmla="*/ 0 w 811164"/>
              <a:gd name="connsiteY3" fmla="*/ 436109 h 436109"/>
              <a:gd name="connsiteX4" fmla="*/ 0 w 811164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4" h="436109">
                <a:moveTo>
                  <a:pt x="0" y="0"/>
                </a:moveTo>
                <a:lnTo>
                  <a:pt x="811164" y="0"/>
                </a:lnTo>
                <a:lnTo>
                  <a:pt x="811164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64" name="Freeform 63"/>
          <p:cNvSpPr/>
          <p:nvPr/>
        </p:nvSpPr>
        <p:spPr>
          <a:xfrm>
            <a:off x="7829071" y="298422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65" name="Freeform 64"/>
          <p:cNvSpPr/>
          <p:nvPr/>
        </p:nvSpPr>
        <p:spPr>
          <a:xfrm>
            <a:off x="7903522" y="311925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66" name="Freeform 65"/>
          <p:cNvSpPr/>
          <p:nvPr/>
        </p:nvSpPr>
        <p:spPr>
          <a:xfrm>
            <a:off x="6368058" y="1895240"/>
            <a:ext cx="171810" cy="95450"/>
          </a:xfrm>
          <a:custGeom>
            <a:avLst/>
            <a:gdLst>
              <a:gd name="connsiteX0" fmla="*/ 0 w 784997"/>
              <a:gd name="connsiteY0" fmla="*/ 0 h 436109"/>
              <a:gd name="connsiteX1" fmla="*/ 784997 w 784997"/>
              <a:gd name="connsiteY1" fmla="*/ 0 h 436109"/>
              <a:gd name="connsiteX2" fmla="*/ 784997 w 784997"/>
              <a:gd name="connsiteY2" fmla="*/ 436109 h 436109"/>
              <a:gd name="connsiteX3" fmla="*/ 0 w 784997"/>
              <a:gd name="connsiteY3" fmla="*/ 436109 h 436109"/>
              <a:gd name="connsiteX4" fmla="*/ 0 w 784997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97" h="436109">
                <a:moveTo>
                  <a:pt x="0" y="0"/>
                </a:moveTo>
                <a:lnTo>
                  <a:pt x="784997" y="0"/>
                </a:lnTo>
                <a:lnTo>
                  <a:pt x="784997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67" name="Freeform 66"/>
          <p:cNvSpPr/>
          <p:nvPr/>
        </p:nvSpPr>
        <p:spPr>
          <a:xfrm>
            <a:off x="8052997" y="311925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68" name="Freeform 67"/>
          <p:cNvSpPr/>
          <p:nvPr/>
        </p:nvSpPr>
        <p:spPr>
          <a:xfrm>
            <a:off x="7978546" y="325428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69" name="Freeform 68"/>
          <p:cNvSpPr/>
          <p:nvPr/>
        </p:nvSpPr>
        <p:spPr>
          <a:xfrm>
            <a:off x="6763221" y="2030269"/>
            <a:ext cx="177537" cy="95450"/>
          </a:xfrm>
          <a:custGeom>
            <a:avLst/>
            <a:gdLst>
              <a:gd name="connsiteX0" fmla="*/ 0 w 811164"/>
              <a:gd name="connsiteY0" fmla="*/ 0 h 436109"/>
              <a:gd name="connsiteX1" fmla="*/ 811164 w 811164"/>
              <a:gd name="connsiteY1" fmla="*/ 0 h 436109"/>
              <a:gd name="connsiteX2" fmla="*/ 811164 w 811164"/>
              <a:gd name="connsiteY2" fmla="*/ 436109 h 436109"/>
              <a:gd name="connsiteX3" fmla="*/ 0 w 811164"/>
              <a:gd name="connsiteY3" fmla="*/ 436109 h 436109"/>
              <a:gd name="connsiteX4" fmla="*/ 0 w 811164"/>
              <a:gd name="connsiteY4" fmla="*/ 0 h 4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4" h="436109">
                <a:moveTo>
                  <a:pt x="0" y="0"/>
                </a:moveTo>
                <a:lnTo>
                  <a:pt x="811164" y="0"/>
                </a:lnTo>
                <a:lnTo>
                  <a:pt x="811164" y="436109"/>
                </a:lnTo>
                <a:lnTo>
                  <a:pt x="0" y="43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70" name="Freeform 69"/>
          <p:cNvSpPr/>
          <p:nvPr/>
        </p:nvSpPr>
        <p:spPr>
          <a:xfrm>
            <a:off x="7829071" y="325428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1" name="Freeform 70"/>
          <p:cNvSpPr/>
          <p:nvPr/>
        </p:nvSpPr>
        <p:spPr>
          <a:xfrm>
            <a:off x="1574925" y="165576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2" name="Freeform 71"/>
          <p:cNvSpPr/>
          <p:nvPr/>
        </p:nvSpPr>
        <p:spPr>
          <a:xfrm>
            <a:off x="1649949" y="179079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3" name="Freeform 72"/>
          <p:cNvSpPr/>
          <p:nvPr/>
        </p:nvSpPr>
        <p:spPr>
          <a:xfrm>
            <a:off x="1500474" y="179079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4" name="Freeform 73"/>
          <p:cNvSpPr/>
          <p:nvPr/>
        </p:nvSpPr>
        <p:spPr>
          <a:xfrm>
            <a:off x="4996280" y="125809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5" name="Freeform 74"/>
          <p:cNvSpPr/>
          <p:nvPr/>
        </p:nvSpPr>
        <p:spPr>
          <a:xfrm>
            <a:off x="4846805" y="125809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76" name="Freeform 75"/>
          <p:cNvSpPr/>
          <p:nvPr/>
        </p:nvSpPr>
        <p:spPr>
          <a:xfrm>
            <a:off x="4921256" y="139312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89" name="Freeform 88"/>
          <p:cNvSpPr/>
          <p:nvPr/>
        </p:nvSpPr>
        <p:spPr>
          <a:xfrm>
            <a:off x="8451825" y="157734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0" name="Freeform 89"/>
          <p:cNvSpPr/>
          <p:nvPr/>
        </p:nvSpPr>
        <p:spPr>
          <a:xfrm>
            <a:off x="8374720" y="1441894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91" name="Freeform 90"/>
          <p:cNvSpPr/>
          <p:nvPr/>
        </p:nvSpPr>
        <p:spPr>
          <a:xfrm>
            <a:off x="8300269" y="1576924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5" name="Freeform 94"/>
          <p:cNvSpPr/>
          <p:nvPr/>
        </p:nvSpPr>
        <p:spPr>
          <a:xfrm>
            <a:off x="1572127" y="2483780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6" name="Freeform 95"/>
          <p:cNvSpPr/>
          <p:nvPr/>
        </p:nvSpPr>
        <p:spPr>
          <a:xfrm>
            <a:off x="1497103" y="2618810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7" name="Freeform 96"/>
          <p:cNvSpPr/>
          <p:nvPr/>
        </p:nvSpPr>
        <p:spPr>
          <a:xfrm>
            <a:off x="1646578" y="2618810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98" name="Freeform 97"/>
          <p:cNvSpPr/>
          <p:nvPr/>
        </p:nvSpPr>
        <p:spPr>
          <a:xfrm>
            <a:off x="1572127" y="2753840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9" name="Freeform 98"/>
          <p:cNvSpPr/>
          <p:nvPr/>
        </p:nvSpPr>
        <p:spPr>
          <a:xfrm>
            <a:off x="7152400" y="165705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0" name="Freeform 99"/>
          <p:cNvSpPr/>
          <p:nvPr/>
        </p:nvSpPr>
        <p:spPr>
          <a:xfrm>
            <a:off x="7002925" y="165705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1" name="Freeform 100"/>
          <p:cNvSpPr/>
          <p:nvPr/>
        </p:nvSpPr>
        <p:spPr>
          <a:xfrm>
            <a:off x="7077376" y="179208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2" name="Freeform 101"/>
          <p:cNvSpPr/>
          <p:nvPr/>
        </p:nvSpPr>
        <p:spPr>
          <a:xfrm>
            <a:off x="7152400" y="192711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3" name="Freeform 102"/>
          <p:cNvSpPr/>
          <p:nvPr/>
        </p:nvSpPr>
        <p:spPr>
          <a:xfrm>
            <a:off x="7002925" y="192711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4" name="Freeform 103"/>
          <p:cNvSpPr/>
          <p:nvPr/>
        </p:nvSpPr>
        <p:spPr>
          <a:xfrm>
            <a:off x="5174174" y="245343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5" name="Freeform 104"/>
          <p:cNvSpPr/>
          <p:nvPr/>
        </p:nvSpPr>
        <p:spPr>
          <a:xfrm>
            <a:off x="5323649" y="245343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6" name="Freeform 105"/>
          <p:cNvSpPr/>
          <p:nvPr/>
        </p:nvSpPr>
        <p:spPr>
          <a:xfrm>
            <a:off x="5249198" y="258846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07" name="Freeform 106"/>
          <p:cNvSpPr/>
          <p:nvPr/>
        </p:nvSpPr>
        <p:spPr>
          <a:xfrm>
            <a:off x="5099723" y="258846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8" name="TextBox 107"/>
          <p:cNvSpPr txBox="1"/>
          <p:nvPr/>
        </p:nvSpPr>
        <p:spPr>
          <a:xfrm rot="5400000">
            <a:off x="10428010" y="1847253"/>
            <a:ext cx="218626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 services and apps interact appropriately?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10428010" y="5019356"/>
            <a:ext cx="218626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 I migrate smoothly and quickly?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34683" y="3360056"/>
            <a:ext cx="1511642" cy="1511642"/>
            <a:chOff x="5104426" y="2860581"/>
            <a:chExt cx="1511642" cy="1511642"/>
          </a:xfrm>
        </p:grpSpPr>
        <p:cxnSp>
          <p:nvCxnSpPr>
            <p:cNvPr id="17" name="Straight Arrow Connector 16"/>
            <p:cNvCxnSpPr/>
            <p:nvPr/>
          </p:nvCxnSpPr>
          <p:spPr>
            <a:xfrm rot="2700000">
              <a:off x="5104426" y="3615142"/>
              <a:ext cx="1511642" cy="2519"/>
            </a:xfrm>
            <a:prstGeom prst="straightConnector1">
              <a:avLst/>
            </a:prstGeom>
            <a:ln w="6985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-2700000">
              <a:off x="5104426" y="3615142"/>
              <a:ext cx="1511642" cy="2519"/>
            </a:xfrm>
            <a:prstGeom prst="straightConnector1">
              <a:avLst/>
            </a:prstGeom>
            <a:ln w="6985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8851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177314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</a:t>
            </a:r>
            <a:r>
              <a:rPr lang="en-US" dirty="0" smtClean="0"/>
              <a:t>atrix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H</a:t>
            </a:r>
            <a:r>
              <a:rPr lang="en-US" dirty="0" smtClean="0"/>
              <a:t>ell</a:t>
            </a:r>
            <a:endParaRPr lang="en-US" dirty="0"/>
          </a:p>
        </p:txBody>
      </p:sp>
      <p:graphicFrame>
        <p:nvGraphicFramePr>
          <p:cNvPr id="4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7336516"/>
              </p:ext>
            </p:extLst>
          </p:nvPr>
        </p:nvGraphicFramePr>
        <p:xfrm>
          <a:off x="1771646" y="1247775"/>
          <a:ext cx="7791462" cy="4586778"/>
        </p:xfrm>
        <a:graphic>
          <a:graphicData uri="http://schemas.openxmlformats.org/drawingml/2006/table">
            <a:tbl>
              <a:tblPr/>
              <a:tblGrid>
                <a:gridCol w="1731436"/>
                <a:gridCol w="865718"/>
                <a:gridCol w="865718"/>
                <a:gridCol w="865718"/>
                <a:gridCol w="865718"/>
                <a:gridCol w="865718"/>
                <a:gridCol w="865718"/>
                <a:gridCol w="865718"/>
              </a:tblGrid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Static website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Web frontend 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Background workers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User DB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Analytics DB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Queue</a:t>
                      </a: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7591" marR="17591" marT="17591" marB="1759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Development VM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QA Server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Single Prod Server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Onsite Cluster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Public Cloud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Contributor’s laptop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Customer Servers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1454748" y="139899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6" name="Freeform 5"/>
          <p:cNvSpPr/>
          <p:nvPr/>
        </p:nvSpPr>
        <p:spPr>
          <a:xfrm>
            <a:off x="1529772" y="1534026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7" name="Freeform 6"/>
          <p:cNvSpPr/>
          <p:nvPr/>
        </p:nvSpPr>
        <p:spPr>
          <a:xfrm>
            <a:off x="1380297" y="1534026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8" name="Freeform 7"/>
          <p:cNvSpPr/>
          <p:nvPr/>
        </p:nvSpPr>
        <p:spPr>
          <a:xfrm>
            <a:off x="1396390" y="211884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9" name="Freeform 8"/>
          <p:cNvSpPr/>
          <p:nvPr/>
        </p:nvSpPr>
        <p:spPr>
          <a:xfrm>
            <a:off x="1545865" y="211884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0" name="Freeform 9"/>
          <p:cNvSpPr/>
          <p:nvPr/>
        </p:nvSpPr>
        <p:spPr>
          <a:xfrm>
            <a:off x="1471414" y="225387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321939" y="225387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2" name="Freeform 11"/>
          <p:cNvSpPr/>
          <p:nvPr/>
        </p:nvSpPr>
        <p:spPr>
          <a:xfrm>
            <a:off x="1403312" y="266475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328288" y="279978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1477763" y="2799785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5" name="Freeform 14"/>
          <p:cNvSpPr/>
          <p:nvPr/>
        </p:nvSpPr>
        <p:spPr>
          <a:xfrm>
            <a:off x="1403312" y="2934815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500592" y="462974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351117" y="462974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18" name="Freeform 17"/>
          <p:cNvSpPr/>
          <p:nvPr/>
        </p:nvSpPr>
        <p:spPr>
          <a:xfrm>
            <a:off x="1425568" y="476477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1500592" y="4899807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1351117" y="4899807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1" name="Freeform 20"/>
          <p:cNvSpPr/>
          <p:nvPr/>
        </p:nvSpPr>
        <p:spPr>
          <a:xfrm>
            <a:off x="1393588" y="396827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1468039" y="410330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3" name="Freeform 22"/>
          <p:cNvSpPr/>
          <p:nvPr/>
        </p:nvSpPr>
        <p:spPr>
          <a:xfrm>
            <a:off x="1393588" y="423833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1490869" y="3394331"/>
            <a:ext cx="138403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4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1341394" y="339433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43" tIns="113267" rIns="98543" bIns="11326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6" name="Freeform 25"/>
          <p:cNvSpPr/>
          <p:nvPr/>
        </p:nvSpPr>
        <p:spPr>
          <a:xfrm>
            <a:off x="1415845" y="3529361"/>
            <a:ext cx="138402" cy="159083"/>
          </a:xfrm>
          <a:custGeom>
            <a:avLst/>
            <a:gdLst>
              <a:gd name="connsiteX0" fmla="*/ 0 w 726849"/>
              <a:gd name="connsiteY0" fmla="*/ 316180 h 632359"/>
              <a:gd name="connsiteX1" fmla="*/ 158090 w 726849"/>
              <a:gd name="connsiteY1" fmla="*/ 0 h 632359"/>
              <a:gd name="connsiteX2" fmla="*/ 568759 w 726849"/>
              <a:gd name="connsiteY2" fmla="*/ 0 h 632359"/>
              <a:gd name="connsiteX3" fmla="*/ 726849 w 726849"/>
              <a:gd name="connsiteY3" fmla="*/ 316180 h 632359"/>
              <a:gd name="connsiteX4" fmla="*/ 568759 w 726849"/>
              <a:gd name="connsiteY4" fmla="*/ 632359 h 632359"/>
              <a:gd name="connsiteX5" fmla="*/ 158090 w 726849"/>
              <a:gd name="connsiteY5" fmla="*/ 632359 h 632359"/>
              <a:gd name="connsiteX6" fmla="*/ 0 w 726849"/>
              <a:gd name="connsiteY6" fmla="*/ 316180 h 6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49" h="632359">
                <a:moveTo>
                  <a:pt x="363424" y="0"/>
                </a:moveTo>
                <a:lnTo>
                  <a:pt x="726849" y="137538"/>
                </a:lnTo>
                <a:lnTo>
                  <a:pt x="726849" y="494821"/>
                </a:lnTo>
                <a:lnTo>
                  <a:pt x="363424" y="632359"/>
                </a:lnTo>
                <a:lnTo>
                  <a:pt x="0" y="494821"/>
                </a:lnTo>
                <a:lnTo>
                  <a:pt x="0" y="137538"/>
                </a:lnTo>
                <a:lnTo>
                  <a:pt x="3634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453" tIns="155177" rIns="140453" bIns="15517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pic>
        <p:nvPicPr>
          <p:cNvPr id="27" name="Picture 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889" y="5981889"/>
            <a:ext cx="677831" cy="4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756" y="5883348"/>
            <a:ext cx="697515" cy="44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4908" y="5892873"/>
            <a:ext cx="479135" cy="6496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9808" y="5921448"/>
            <a:ext cx="596983" cy="820634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653" y="6061100"/>
            <a:ext cx="841760" cy="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3506" y="6108725"/>
            <a:ext cx="559882" cy="4458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5826" y="5966590"/>
            <a:ext cx="479135" cy="6496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9315" y="5966590"/>
            <a:ext cx="479135" cy="6496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5393" y="5971470"/>
            <a:ext cx="479135" cy="649674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519484" y="1243541"/>
          <a:ext cx="6034091" cy="3931524"/>
        </p:xfrm>
        <a:graphic>
          <a:graphicData uri="http://schemas.openxmlformats.org/drawingml/2006/table">
            <a:tbl>
              <a:tblPr/>
              <a:tblGrid>
                <a:gridCol w="862013"/>
                <a:gridCol w="862013"/>
                <a:gridCol w="862013"/>
                <a:gridCol w="862013"/>
                <a:gridCol w="862013"/>
                <a:gridCol w="862013"/>
                <a:gridCol w="862013"/>
              </a:tblGrid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254"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7591" marR="17591" marT="17591" marB="175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865" y="1479435"/>
            <a:ext cx="791269" cy="78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859522"/>
            <a:ext cx="1444767" cy="119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3065" y="1129932"/>
            <a:ext cx="1317359" cy="146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196" y="1081320"/>
            <a:ext cx="1633744" cy="108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282486"/>
            <a:ext cx="1584975" cy="10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109" y="1237584"/>
            <a:ext cx="1316749" cy="101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724436" y="3593148"/>
            <a:ext cx="9995373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7215" y="5544143"/>
            <a:ext cx="838818" cy="8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890" y="4158118"/>
            <a:ext cx="1346010" cy="8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873" y="5035493"/>
            <a:ext cx="1234452" cy="12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298962"/>
            <a:ext cx="1346010" cy="73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8416" y="4048600"/>
            <a:ext cx="832113" cy="9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8836" y="4453929"/>
            <a:ext cx="1263104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5350" y="5611694"/>
            <a:ext cx="1648375" cy="9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95332" y="2152487"/>
            <a:ext cx="1276514" cy="12765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466221" y="2149363"/>
            <a:ext cx="21862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Multiplicity of Goods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59942" y="4546463"/>
            <a:ext cx="218626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Multipilicity</a:t>
            </a:r>
            <a:r>
              <a:rPr lang="en-US" b="1" dirty="0" smtClean="0">
                <a:solidFill>
                  <a:schemeClr val="bg1"/>
                </a:solidFill>
              </a:rPr>
              <a:t> of methods for transporting/storing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10199410" y="1680180"/>
            <a:ext cx="218626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 I worry about how goods interact (e.g. coffee beans next to spices)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10143264" y="4700125"/>
            <a:ext cx="235342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 I transport quickly and smoothly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(e.g. from boat to train to truck)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43488" y="2856378"/>
            <a:ext cx="1511642" cy="1511642"/>
            <a:chOff x="5104426" y="2860581"/>
            <a:chExt cx="1511642" cy="1511642"/>
          </a:xfrm>
        </p:grpSpPr>
        <p:cxnSp>
          <p:nvCxnSpPr>
            <p:cNvPr id="24" name="Straight Arrow Connector 23"/>
            <p:cNvCxnSpPr/>
            <p:nvPr/>
          </p:nvCxnSpPr>
          <p:spPr>
            <a:xfrm rot="2700000">
              <a:off x="5104426" y="3615142"/>
              <a:ext cx="1511642" cy="2519"/>
            </a:xfrm>
            <a:prstGeom prst="straightConnector1">
              <a:avLst/>
            </a:prstGeom>
            <a:ln w="6985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-2700000">
              <a:off x="5104426" y="3615142"/>
              <a:ext cx="1511642" cy="2519"/>
            </a:xfrm>
            <a:prstGeom prst="straightConnector1">
              <a:avLst/>
            </a:prstGeom>
            <a:ln w="6985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Cargo Transport Pre-1960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16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160928"/>
              </p:ext>
            </p:extLst>
          </p:nvPr>
        </p:nvGraphicFramePr>
        <p:xfrm>
          <a:off x="1119742" y="1500751"/>
          <a:ext cx="8881512" cy="4911669"/>
        </p:xfrm>
        <a:graphic>
          <a:graphicData uri="http://schemas.openxmlformats.org/drawingml/2006/table">
            <a:tbl>
              <a:tblPr/>
              <a:tblGrid>
                <a:gridCol w="1110189"/>
                <a:gridCol w="1110189"/>
                <a:gridCol w="1110189"/>
                <a:gridCol w="1110189"/>
                <a:gridCol w="1110189"/>
                <a:gridCol w="1110189"/>
                <a:gridCol w="1110189"/>
                <a:gridCol w="1110189"/>
              </a:tblGrid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282700" algn="l"/>
                        </a:tabLs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?</a:t>
                      </a: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67"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6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18837" marR="18837" marT="18837" marB="18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905" name="Picture 1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176" y="2274484"/>
            <a:ext cx="557449" cy="55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6" name="Picture 1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719" y="3655054"/>
            <a:ext cx="762887" cy="6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7" name="Picture 1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176" y="4285496"/>
            <a:ext cx="543077" cy="6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8" name="Picture 1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083" y="1524120"/>
            <a:ext cx="916523" cy="60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9" name="Picture 1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272" y="3029841"/>
            <a:ext cx="861780" cy="55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1" name="Picture 19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951" y="5834507"/>
            <a:ext cx="642215" cy="63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2" name="Picture 1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276" y="5850930"/>
            <a:ext cx="789376" cy="5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3" name="Picture 19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371" y="5802761"/>
            <a:ext cx="655165" cy="6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4" name="Picture 1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2981" y="5944584"/>
            <a:ext cx="765830" cy="4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5" name="Picture 19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038" y="5799627"/>
            <a:ext cx="583938" cy="66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6" name="Picture 19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771" y="5825527"/>
            <a:ext cx="768185" cy="6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7" name="Picture 19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438" y="5850930"/>
            <a:ext cx="817041" cy="47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3422" y="5040232"/>
            <a:ext cx="645018" cy="64501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Also a matrix from 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22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74" y="1240729"/>
            <a:ext cx="791269" cy="78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554" y="1242151"/>
            <a:ext cx="1086049" cy="89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9522" y="1112922"/>
            <a:ext cx="1064026" cy="11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671" y="1100370"/>
            <a:ext cx="1633744" cy="108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49" y="1098782"/>
            <a:ext cx="1584975" cy="10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109" y="1237584"/>
            <a:ext cx="1316749" cy="101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724436" y="3593148"/>
            <a:ext cx="9995373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4987" y="5642149"/>
            <a:ext cx="838818" cy="8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6889" y="5543523"/>
            <a:ext cx="1346010" cy="8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8734" y="5185990"/>
            <a:ext cx="1234452" cy="12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907" y="5841975"/>
            <a:ext cx="1346010" cy="73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715" y="5582002"/>
            <a:ext cx="832113" cy="9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2935" y="5615021"/>
            <a:ext cx="1263104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697" y="5642149"/>
            <a:ext cx="1648375" cy="9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65634" y="1104690"/>
            <a:ext cx="1276514" cy="12765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609096" y="2263663"/>
            <a:ext cx="218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of Goods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612342" y="4765538"/>
            <a:ext cx="218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of methods for transporting/storing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10428010" y="1708754"/>
            <a:ext cx="218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I worry about how goods interact (e.g. coffee beans next to spices)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10322092" y="4616548"/>
            <a:ext cx="218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I transport quickly and smoothly</a:t>
            </a:r>
          </a:p>
          <a:p>
            <a:pPr algn="ctr"/>
            <a:r>
              <a:rPr lang="en-US" dirty="0" smtClean="0"/>
              <a:t>(e.g. from boat to train to truck)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28526" y="178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Solution: Intermodal Shipping Container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18526" y="3032185"/>
            <a:ext cx="3735397" cy="176060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rot="18900000" flipV="1">
            <a:off x="6671416" y="2512557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2700000" flipV="1">
            <a:off x="3612175" y="2561074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23245" y="3713888"/>
            <a:ext cx="3400803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…in between, can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be loaded and unloaded, stacked, transported efficiently over long distances, and transferred from one mode of transport to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another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9151" y="2367640"/>
            <a:ext cx="306705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standard container that is loaded with virtually any goods, and stays sealed until it reaches final delivery.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2700000">
            <a:off x="6367004" y="5039509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8900000">
            <a:off x="3797638" y="5089299"/>
            <a:ext cx="1511642" cy="2519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700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ocker">
      <a:dk1>
        <a:srgbClr val="394D54"/>
      </a:dk1>
      <a:lt1>
        <a:sysClr val="window" lastClr="FFFFFF"/>
      </a:lt1>
      <a:dk2>
        <a:srgbClr val="253232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8BB8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ockertemplate" id="{52CBCFE6-6C56-4C38-A8F5-9DD306B3A994}" vid="{64E31022-91EF-4A89-A27C-6D958FAB26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38255</TotalTime>
  <Words>2151</Words>
  <Application>Microsoft Office PowerPoint</Application>
  <PresentationFormat>Custom</PresentationFormat>
  <Paragraphs>747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Introduction to Docker  November, 2013 </vt:lpstr>
      <vt:lpstr>Contents</vt:lpstr>
      <vt:lpstr>In the 8 months since we launched</vt:lpstr>
      <vt:lpstr>Why all the excitement?</vt:lpstr>
      <vt:lpstr>The Challenge</vt:lpstr>
      <vt:lpstr>The Matrix From Hell</vt:lpstr>
      <vt:lpstr>Cargo Transport Pre-1960</vt:lpstr>
      <vt:lpstr>Also a matrix from hell</vt:lpstr>
      <vt:lpstr>Solution: Intermodal Shipping Container</vt:lpstr>
      <vt:lpstr>Docker is a shipping container system for code </vt:lpstr>
      <vt:lpstr>Docker eliminates the matrix from Hell</vt:lpstr>
      <vt:lpstr>Why Developers Care</vt:lpstr>
      <vt:lpstr>Why Devops Cares?</vt:lpstr>
      <vt:lpstr>Why it works—separation of concerns</vt:lpstr>
      <vt:lpstr>More technical explanation</vt:lpstr>
      <vt:lpstr>Containers vs. VMs </vt:lpstr>
      <vt:lpstr>Why are Docker containers lightweight?</vt:lpstr>
      <vt:lpstr>What are the basics of the Docker system?</vt:lpstr>
      <vt:lpstr>Changes and Updates</vt:lpstr>
      <vt:lpstr>Ecosystem Support</vt:lpstr>
      <vt:lpstr>Use Cases </vt:lpstr>
      <vt:lpstr>Use Cases—From Our Community</vt:lpstr>
      <vt:lpstr>Docker Futures*</vt:lpstr>
      <vt:lpstr>Advanced topics</vt:lpstr>
      <vt:lpstr>OpenStack / Docker</vt:lpstr>
      <vt:lpstr>Why Docker + OpenStack</vt:lpstr>
      <vt:lpstr>Why a new hypervisor?</vt:lpstr>
      <vt:lpstr>Want to learn more?</vt:lpstr>
      <vt:lpstr>www.docker.io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Golub</dc:creator>
  <cp:lastModifiedBy>ju</cp:lastModifiedBy>
  <cp:revision>146</cp:revision>
  <dcterms:created xsi:type="dcterms:W3CDTF">2013-06-18T20:54:41Z</dcterms:created>
  <dcterms:modified xsi:type="dcterms:W3CDTF">2013-11-25T23:12:46Z</dcterms:modified>
</cp:coreProperties>
</file>