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Ubuntu"/>
      <p:regular r:id="rId31"/>
      <p:bold r:id="rId32"/>
      <p:italic r:id="rId33"/>
      <p:boldItalic r:id="rId34"/>
    </p:embeddedFont>
    <p:embeddedFont>
      <p:font typeface="Raleway"/>
      <p:regular r:id="rId35"/>
      <p:bold r:id="rId36"/>
    </p:embeddedFont>
    <p:embeddedFont>
      <p:font typeface="Calibri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Gustavo Andres Brey"/>
  <p:cmAuthor clrIdx="1" id="1" initials="" lastIdx="1" name="Luciana Vajnenk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libri-boldItalic.fntdata"/><Relationship Id="rId20" Type="http://schemas.openxmlformats.org/officeDocument/2006/relationships/slide" Target="slides/slide14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6.xml"/><Relationship Id="rId44" Type="http://schemas.openxmlformats.org/officeDocument/2006/relationships/font" Target="fonts/Lato-boldItalic.fntdata"/><Relationship Id="rId21" Type="http://schemas.openxmlformats.org/officeDocument/2006/relationships/slide" Target="slides/slide15.xml"/><Relationship Id="rId43" Type="http://schemas.openxmlformats.org/officeDocument/2006/relationships/font" Target="fonts/Lato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Ubuntu-italic.fntdata"/><Relationship Id="rId10" Type="http://schemas.openxmlformats.org/officeDocument/2006/relationships/slide" Target="slides/slide4.xml"/><Relationship Id="rId32" Type="http://schemas.openxmlformats.org/officeDocument/2006/relationships/font" Target="fonts/Ubuntu-bold.fntdata"/><Relationship Id="rId13" Type="http://schemas.openxmlformats.org/officeDocument/2006/relationships/slide" Target="slides/slide7.xml"/><Relationship Id="rId35" Type="http://schemas.openxmlformats.org/officeDocument/2006/relationships/font" Target="fonts/Raleway-regular.fntdata"/><Relationship Id="rId12" Type="http://schemas.openxmlformats.org/officeDocument/2006/relationships/slide" Target="slides/slide6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9.xml"/><Relationship Id="rId37" Type="http://schemas.openxmlformats.org/officeDocument/2006/relationships/font" Target="fonts/Calibri-regular.fntdata"/><Relationship Id="rId14" Type="http://schemas.openxmlformats.org/officeDocument/2006/relationships/slide" Target="slides/slide8.xml"/><Relationship Id="rId36" Type="http://schemas.openxmlformats.org/officeDocument/2006/relationships/font" Target="fonts/Raleway-bold.fntdata"/><Relationship Id="rId17" Type="http://schemas.openxmlformats.org/officeDocument/2006/relationships/slide" Target="slides/slide11.xml"/><Relationship Id="rId39" Type="http://schemas.openxmlformats.org/officeDocument/2006/relationships/font" Target="fonts/Calibri-italic.fntdata"/><Relationship Id="rId16" Type="http://schemas.openxmlformats.org/officeDocument/2006/relationships/slide" Target="slides/slide10.xml"/><Relationship Id="rId38" Type="http://schemas.openxmlformats.org/officeDocument/2006/relationships/font" Target="fonts/Calibri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Presentar de una mejor manera</p:text>
  </p:cm>
  <p:cm authorId="1" idx="1">
    <p:pos x="6000" y="100"/>
    <p:text>Lo esta armando Fla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 de enfoque (steps)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Romper y volver a recrear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Docker Hub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hape 13"/>
          <p:cNvCxnSpPr/>
          <p:nvPr/>
        </p:nvCxnSpPr>
        <p:spPr>
          <a:xfrm>
            <a:off x="2477724" y="55420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Shape 14"/>
          <p:cNvCxnSpPr/>
          <p:nvPr/>
        </p:nvCxnSpPr>
        <p:spPr>
          <a:xfrm>
            <a:off x="2477724" y="632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Shape 15"/>
          <p:cNvCxnSpPr/>
          <p:nvPr/>
        </p:nvCxnSpPr>
        <p:spPr>
          <a:xfrm>
            <a:off x="425198" y="55420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ctrTitle"/>
          </p:nvPr>
        </p:nvSpPr>
        <p:spPr>
          <a:xfrm>
            <a:off x="2371725" y="840300"/>
            <a:ext cx="6331500" cy="2055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674EA7"/>
              </a:buClr>
              <a:buSzPct val="100000"/>
              <a:defRPr sz="4800">
                <a:solidFill>
                  <a:srgbClr val="674EA7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2390266" y="4317933"/>
            <a:ext cx="6331500" cy="16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>
            <a:off x="425200" y="632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Shape 65"/>
          <p:cNvCxnSpPr/>
          <p:nvPr/>
        </p:nvCxnSpPr>
        <p:spPr>
          <a:xfrm>
            <a:off x="425200" y="55420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Shape 66"/>
          <p:cNvSpPr txBox="1"/>
          <p:nvPr>
            <p:ph type="title"/>
          </p:nvPr>
        </p:nvSpPr>
        <p:spPr>
          <a:xfrm>
            <a:off x="853950" y="1739800"/>
            <a:ext cx="7436099" cy="2051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853950" y="3892600"/>
            <a:ext cx="7436099" cy="14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0" y="54075"/>
            <a:ext cx="9144000" cy="1457399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Font typeface="Calibri"/>
              <a:buNone/>
            </a:pPr>
            <a:r>
              <a:t/>
            </a:r>
            <a:endParaRPr b="1" baseline="0" i="0" sz="395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Font typeface="Calibri"/>
              <a:buNone/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s-A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78" name="Shape 78"/>
          <p:cNvCxnSpPr/>
          <p:nvPr/>
        </p:nvCxnSpPr>
        <p:spPr>
          <a:xfrm>
            <a:off x="0" y="1481925"/>
            <a:ext cx="9151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5200" y="55420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" name="Shape 21"/>
          <p:cNvCxnSpPr/>
          <p:nvPr/>
        </p:nvCxnSpPr>
        <p:spPr>
          <a:xfrm>
            <a:off x="425200" y="632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406425" y="2409100"/>
            <a:ext cx="8296799" cy="2055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1pPr>
            <a:lvl2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2pPr>
            <a:lvl3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3pPr>
            <a:lvl4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4pPr>
            <a:lvl5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5pPr>
            <a:lvl6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6pPr>
            <a:lvl7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7pPr>
            <a:lvl8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8pPr>
            <a:lvl9pPr rtl="0" algn="ctr">
              <a:spcBef>
                <a:spcPts val="0"/>
              </a:spcBef>
              <a:buClr>
                <a:srgbClr val="20124D"/>
              </a:buClr>
              <a:buSzPct val="100000"/>
              <a:defRPr sz="4800">
                <a:solidFill>
                  <a:srgbClr val="20124D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2477724" y="55420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" name="Shape 26"/>
          <p:cNvCxnSpPr/>
          <p:nvPr/>
        </p:nvCxnSpPr>
        <p:spPr>
          <a:xfrm>
            <a:off x="2477724" y="632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Shape 27"/>
          <p:cNvCxnSpPr/>
          <p:nvPr/>
        </p:nvCxnSpPr>
        <p:spPr>
          <a:xfrm>
            <a:off x="425198" y="55420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Shape 28"/>
          <p:cNvSpPr txBox="1"/>
          <p:nvPr>
            <p:ph type="title"/>
          </p:nvPr>
        </p:nvSpPr>
        <p:spPr>
          <a:xfrm>
            <a:off x="2400250" y="767933"/>
            <a:ext cx="6321599" cy="84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1pPr>
            <a:lvl2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2pPr>
            <a:lvl3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3pPr>
            <a:lvl4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4pPr>
            <a:lvl5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5pPr>
            <a:lvl6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6pPr>
            <a:lvl7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7pPr>
            <a:lvl8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8pPr>
            <a:lvl9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2410112" y="2127701"/>
            <a:ext cx="6321599" cy="40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1pPr>
            <a:lvl2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2pPr>
            <a:lvl3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3pPr>
            <a:lvl4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4pPr>
            <a:lvl5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5pPr>
            <a:lvl6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6pPr>
            <a:lvl7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7pPr>
            <a:lvl8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8pPr>
            <a:lvl9pPr rtl="0">
              <a:spcBef>
                <a:spcPts val="0"/>
              </a:spcBef>
              <a:buClr>
                <a:srgbClr val="674EA7"/>
              </a:buClr>
              <a:defRPr>
                <a:solidFill>
                  <a:srgbClr val="674EA7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hape 32"/>
          <p:cNvCxnSpPr/>
          <p:nvPr/>
        </p:nvCxnSpPr>
        <p:spPr>
          <a:xfrm>
            <a:off x="2477724" y="55420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Shape 33"/>
          <p:cNvCxnSpPr/>
          <p:nvPr/>
        </p:nvCxnSpPr>
        <p:spPr>
          <a:xfrm>
            <a:off x="2477724" y="632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Shape 34"/>
          <p:cNvCxnSpPr/>
          <p:nvPr/>
        </p:nvCxnSpPr>
        <p:spPr>
          <a:xfrm>
            <a:off x="425198" y="55420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2400250" y="767933"/>
            <a:ext cx="6321599" cy="84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2400302" y="2136900"/>
            <a:ext cx="3071400" cy="40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5650571" y="2136900"/>
            <a:ext cx="3071400" cy="40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03300" y="548766"/>
            <a:ext cx="8520599" cy="85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425198" y="55420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319500" y="1248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9500" y="2462405"/>
            <a:ext cx="2807999" cy="374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hape 48"/>
          <p:cNvCxnSpPr/>
          <p:nvPr/>
        </p:nvCxnSpPr>
        <p:spPr>
          <a:xfrm>
            <a:off x="425198" y="55420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83103" y="949520"/>
            <a:ext cx="6244199" cy="5114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572000" y="166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Shape 54"/>
          <p:cNvSpPr txBox="1"/>
          <p:nvPr>
            <p:ph type="title"/>
          </p:nvPr>
        </p:nvSpPr>
        <p:spPr>
          <a:xfrm>
            <a:off x="265500" y="1863133"/>
            <a:ext cx="4045199" cy="175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65500" y="3647160"/>
            <a:ext cx="4045199" cy="179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hape 59"/>
          <p:cNvCxnSpPr/>
          <p:nvPr/>
        </p:nvCxnSpPr>
        <p:spPr>
          <a:xfrm>
            <a:off x="425200" y="632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Shape 60"/>
          <p:cNvCxnSpPr/>
          <p:nvPr/>
        </p:nvCxnSpPr>
        <p:spPr>
          <a:xfrm>
            <a:off x="425198" y="55420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idx="1" type="body"/>
          </p:nvPr>
        </p:nvSpPr>
        <p:spPr>
          <a:xfrm>
            <a:off x="328017" y="5634700"/>
            <a:ext cx="8388600" cy="5246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2400250" y="767933"/>
            <a:ext cx="6321599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674EA7"/>
              </a:buClr>
              <a:buSzPct val="100000"/>
              <a:buFont typeface="Raleway"/>
              <a:buNone/>
              <a:defRPr b="1" sz="3000">
                <a:solidFill>
                  <a:srgbClr val="674EA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rtl="0">
              <a:spcBef>
                <a:spcPts val="0"/>
              </a:spcBef>
              <a:buClr>
                <a:srgbClr val="20124D"/>
              </a:buClr>
              <a:buSzPct val="100000"/>
              <a:buFont typeface="Raleway"/>
              <a:buNone/>
              <a:defRPr b="1" sz="30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2410112" y="2127701"/>
            <a:ext cx="6321599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SzPct val="100000"/>
              <a:buFont typeface="Lato"/>
              <a:defRPr sz="18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74EA7"/>
              </a:buClr>
              <a:buFont typeface="Lato"/>
              <a:defRPr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s-AR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.xml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2.png"/><Relationship Id="rId5" Type="http://schemas.openxmlformats.org/officeDocument/2006/relationships/image" Target="../media/image05.png"/><Relationship Id="rId6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1150" y="4036750"/>
            <a:ext cx="9144000" cy="2821500"/>
          </a:xfrm>
          <a:prstGeom prst="rect">
            <a:avLst/>
          </a:prstGeom>
          <a:solidFill>
            <a:srgbClr val="20124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7950" y="4360846"/>
            <a:ext cx="9128100" cy="12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38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Docker como la máxima expresión de Devop</a:t>
            </a:r>
            <a:r>
              <a:rPr b="1" baseline="0" i="0" lang="es-AR" sz="38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0" y="6004094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AR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Andrés Calabrese – Gustavo A. Brey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037" y="1083849"/>
            <a:ext cx="2589924" cy="21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s-AR"/>
              <a:t>Necesitamos un runtime (Docker Container)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50" y="2769400"/>
            <a:ext cx="2926275" cy="277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Revolución incremental de la plataforma (1)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285650" y="2769400"/>
            <a:ext cx="2241299" cy="3300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24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Imágenes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24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Container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24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Volúmenes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 startAt="2"/>
            </a:pPr>
            <a:r>
              <a:rPr lang="es-AR"/>
              <a:t>Necesitamos una manera de distribuirlo (Dockerfile / Hub / Registry / Dist Tool)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Revolución incremental de la plataforma (2)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2342700"/>
            <a:ext cx="3810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99" y="2642825"/>
            <a:ext cx="3336100" cy="33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3350" y="4023725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 startAt="3"/>
            </a:pPr>
            <a:r>
              <a:rPr lang="es-AR"/>
              <a:t>Necesitamos correrlo en diferentes máquinas (Docker Machine)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650" y="2259750"/>
            <a:ext cx="3614700" cy="42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Revolución incremental de la plataforma (3)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 startAt="4"/>
            </a:pPr>
            <a:r>
              <a:rPr lang="es-AR"/>
              <a:t>Necesitamos Armar soluciones complejas (Docker Compose)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900" y="2270900"/>
            <a:ext cx="3010825" cy="368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Revolución incremental de la plataforma (4)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 startAt="5"/>
            </a:pPr>
            <a:r>
              <a:rPr lang="es-AR"/>
              <a:t>Necesitamos Escalar y Clusterizar (Docker Swarm)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2691962"/>
            <a:ext cx="3810000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Revolución incremental de la plataforma (5)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4080000" y="2875075"/>
            <a:ext cx="5063999" cy="2123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4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baseline="0" i="0" lang="es-AR" sz="4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Por qué los DESARROLLADORES amamos a Docker?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0350" y="1998450"/>
            <a:ext cx="51435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2361599" y="3875925"/>
            <a:ext cx="4420800" cy="255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4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baseline="0" i="0" lang="es-AR" sz="4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Por qué  los OPERADORES amamos a Docker?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50" y="1338825"/>
            <a:ext cx="8216698" cy="28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1108450" y="2555601"/>
            <a:ext cx="2525100" cy="7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389999" y="147560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Rápido aprovisionamiento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5148064" y="2708919"/>
            <a:ext cx="34198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4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40850"/>
            <a:ext cx="8229600" cy="452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Shape 224"/>
          <p:cNvCxnSpPr/>
          <p:nvPr/>
        </p:nvCxnSpPr>
        <p:spPr>
          <a:xfrm>
            <a:off x="389999" y="147560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Shape 2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Cambios controlados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431539" y="3932996"/>
            <a:ext cx="1563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99591" y="3069615"/>
            <a:ext cx="1440160" cy="5034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3347864" y="4613410"/>
            <a:ext cx="1008112" cy="3277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5792626" y="2376632"/>
            <a:ext cx="3024335" cy="2400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s-AR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Uso eficiente de los recursos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900" y="1533551"/>
            <a:ext cx="6244199" cy="531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Shape 235"/>
          <p:cNvCxnSpPr/>
          <p:nvPr/>
        </p:nvCxnSpPr>
        <p:spPr>
          <a:xfrm>
            <a:off x="389999" y="147560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Shape 236"/>
          <p:cNvSpPr txBox="1"/>
          <p:nvPr/>
        </p:nvSpPr>
        <p:spPr>
          <a:xfrm>
            <a:off x="5625975" y="2507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Uso eficiente de los recursos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latin typeface="Calibri"/>
                <a:ea typeface="Calibri"/>
                <a:cs typeface="Calibri"/>
                <a:sym typeface="Calibri"/>
              </a:rPr>
              <a:t>Problemática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561275" y="3068950"/>
            <a:ext cx="4503599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Aprovisionamiento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baseline="0" i="0" lang="es-AR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ápido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645300" y="1209925"/>
            <a:ext cx="8041500" cy="48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SzPct val="39285"/>
              <a:buFont typeface="Arial"/>
              <a:buNone/>
            </a:pPr>
            <a:r>
              <a:rPr lang="es-AR" sz="28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Replicar un ambiente cuando existen: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28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Diferentes sistemas operativos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28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Múltiples versiones de componentes: bases de datos, virtual machines, runtimes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28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Configuraciones propias del proyecto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525" y="76200"/>
            <a:ext cx="6654963" cy="67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s-AR" sz="3600">
                <a:latin typeface="Calibri"/>
                <a:ea typeface="Calibri"/>
                <a:cs typeface="Calibri"/>
                <a:sym typeface="Calibri"/>
              </a:rPr>
              <a:t>Twelve Factor App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144" y="2005608"/>
            <a:ext cx="6876299" cy="4196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Shape 250"/>
          <p:cNvCxnSpPr/>
          <p:nvPr/>
        </p:nvCxnSpPr>
        <p:spPr>
          <a:xfrm>
            <a:off x="389999" y="147560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Shape 2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Siempre puede haber amor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0124D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675" y="0"/>
            <a:ext cx="6809399" cy="680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0124D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525" y="35012"/>
            <a:ext cx="6787975" cy="67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1150" y="4036750"/>
            <a:ext cx="9144000" cy="2821500"/>
          </a:xfrm>
          <a:prstGeom prst="rect">
            <a:avLst/>
          </a:prstGeom>
          <a:solidFill>
            <a:srgbClr val="20124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7950" y="4360846"/>
            <a:ext cx="9128100" cy="12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38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¿Preguntas?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0" y="6004094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AR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@andrescalabrese – @italchemist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700" y="80300"/>
            <a:ext cx="5767076" cy="388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latin typeface="Calibri"/>
                <a:ea typeface="Calibri"/>
                <a:cs typeface="Calibri"/>
                <a:sym typeface="Calibri"/>
              </a:rPr>
              <a:t>Algunas soluciones...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561275" y="3068950"/>
            <a:ext cx="4503599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Aprovisionamiento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A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baseline="0" i="0" lang="es-AR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ápido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653825" y="2743350"/>
            <a:ext cx="2508900" cy="62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s-AR" sz="24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apt, yum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b="1" lang="es-AR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package managers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657525" y="4117200"/>
            <a:ext cx="3505200" cy="62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s-AR" sz="24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nvm, rvm, rbenv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s-AR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version managers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800" y="1820533"/>
            <a:ext cx="791850" cy="7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975" y="2095650"/>
            <a:ext cx="18097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4925" y="4648725"/>
            <a:ext cx="2362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625" y="2838050"/>
            <a:ext cx="1059299" cy="10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06425" y="2409100"/>
            <a:ext cx="8296799" cy="2055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-AR" sz="60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latin typeface="Calibri"/>
                <a:ea typeface="Calibri"/>
                <a:cs typeface="Calibri"/>
                <a:sym typeface="Calibri"/>
              </a:rPr>
              <a:t>¿Qué es Docker?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825175" y="2152200"/>
            <a:ext cx="7805999" cy="25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AR" sz="36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"Docker es una plataforma abierta para la construcción, distribución y ejecución de aplicaciones"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24475" y="4806175"/>
            <a:ext cx="806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18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Conjunto de herramientas para desarrolladores y operadores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74EA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>
              <a:spcBef>
                <a:spcPts val="0"/>
              </a:spcBef>
              <a:buClr>
                <a:srgbClr val="674EA7"/>
              </a:buClr>
              <a:buSzPct val="100000"/>
              <a:buFont typeface="Lato"/>
              <a:buChar char="●"/>
            </a:pPr>
            <a:r>
              <a:rPr lang="es-AR" sz="18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Arquitectura: Cliente (Go) / Servidor (Linux)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b="1" baseline="0" i="0" lang="es-AR" sz="4000" u="none" cap="none" strike="noStrike">
                <a:latin typeface="Calibri"/>
                <a:ea typeface="Calibri"/>
                <a:cs typeface="Calibri"/>
                <a:sym typeface="Calibri"/>
              </a:rPr>
              <a:t>Evolución natural de Linux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21651" l="5237" r="46046" t="59686"/>
          <a:stretch/>
        </p:blipFill>
        <p:spPr>
          <a:xfrm>
            <a:off x="2359599" y="1596475"/>
            <a:ext cx="4126499" cy="11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4594" r="45192" t="79059"/>
          <a:stretch/>
        </p:blipFill>
        <p:spPr>
          <a:xfrm>
            <a:off x="2292900" y="3043965"/>
            <a:ext cx="4252800" cy="13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4227178" y="2780785"/>
            <a:ext cx="400199" cy="329100"/>
          </a:xfrm>
          <a:prstGeom prst="mathPlus">
            <a:avLst>
              <a:gd fmla="val 23520" name="adj1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38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160479" y="4425660"/>
            <a:ext cx="466799" cy="329100"/>
          </a:xfrm>
          <a:prstGeom prst="mathEqual">
            <a:avLst>
              <a:gd fmla="val 23520" name="adj1"/>
              <a:gd fmla="val 11760" name="adj2"/>
            </a:avLst>
          </a:prstGeom>
          <a:gradFill>
            <a:gsLst>
              <a:gs pos="0">
                <a:srgbClr val="2D5D97"/>
              </a:gs>
              <a:gs pos="80000">
                <a:srgbClr val="3B7BC8"/>
              </a:gs>
              <a:gs pos="100000">
                <a:srgbClr val="3A7CCA"/>
              </a:gs>
            </a:gsLst>
            <a:lin ang="16200038" scaled="0"/>
          </a:gradFill>
          <a:ln cap="flat" cmpd="sng" w="9525">
            <a:solidFill>
              <a:srgbClr val="4A7D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0633" y="4960711"/>
            <a:ext cx="3256717" cy="172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10999" r="13190" t="1632"/>
          <a:stretch/>
        </p:blipFill>
        <p:spPr>
          <a:xfrm>
            <a:off x="1040375" y="1520325"/>
            <a:ext cx="6931749" cy="434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latin typeface="Calibri"/>
                <a:ea typeface="Calibri"/>
                <a:cs typeface="Calibri"/>
                <a:sym typeface="Calibri"/>
              </a:rPr>
              <a:t>Pre - Docker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6578" r="11400" t="793"/>
          <a:stretch/>
        </p:blipFill>
        <p:spPr>
          <a:xfrm>
            <a:off x="679775" y="1853650"/>
            <a:ext cx="7500249" cy="41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es-AR" sz="4000">
                <a:latin typeface="Calibri"/>
                <a:ea typeface="Calibri"/>
                <a:cs typeface="Calibri"/>
                <a:sym typeface="Calibri"/>
              </a:rPr>
              <a:t>Post - Docker</a:t>
            </a:r>
          </a:p>
        </p:txBody>
      </p:sp>
      <p:sp>
        <p:nvSpPr>
          <p:cNvPr id="141" name="Shape 141"/>
          <p:cNvSpPr/>
          <p:nvPr/>
        </p:nvSpPr>
        <p:spPr>
          <a:xfrm>
            <a:off x="679775" y="2713625"/>
            <a:ext cx="2366099" cy="8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5593125" y="3793275"/>
            <a:ext cx="2586899" cy="100319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b="1" baseline="0" i="0" lang="es-A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baseline="0" i="0" lang="es-A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Virtualización </a:t>
            </a:r>
            <a:r>
              <a:rPr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vs Containers</a:t>
            </a:r>
            <a:r>
              <a:rPr b="1" baseline="0" i="0" lang="es-A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75025"/>
            <a:ext cx="4268199" cy="46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450" y="3834133"/>
            <a:ext cx="4268199" cy="30238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52400" y="1550425"/>
            <a:ext cx="4203000" cy="62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AR" sz="30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Virtual Machines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756475" y="1550425"/>
            <a:ext cx="4203000" cy="62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s-AR" sz="3000">
                <a:solidFill>
                  <a:srgbClr val="674EA7"/>
                </a:solidFill>
                <a:latin typeface="Lato"/>
                <a:ea typeface="Lato"/>
                <a:cs typeface="Lato"/>
                <a:sym typeface="Lato"/>
              </a:rPr>
              <a:t>Containers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