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69" r:id="rId4"/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y="6858000" cx="9144000"/>
  <p:notesSz cy="9928225" cx="6797675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9"/><Relationship Target="slides/slide11.xml" Type="http://schemas.openxmlformats.org/officeDocument/2006/relationships/slide" Id="rId18"/><Relationship Target="slides/slide10.xml" Type="http://schemas.openxmlformats.org/officeDocument/2006/relationships/slide" Id="rId17"/><Relationship Target="slides/slide9.xml" Type="http://schemas.openxmlformats.org/officeDocument/2006/relationships/slide" Id="rId16"/><Relationship Target="slides/slide8.xml" Type="http://schemas.openxmlformats.org/officeDocument/2006/relationships/slide" Id="rId15"/><Relationship Target="slides/slide7.xml" Type="http://schemas.openxmlformats.org/officeDocument/2006/relationships/slide" Id="rId14"/><Relationship Target="slides/slide14.xml" Type="http://schemas.openxmlformats.org/officeDocument/2006/relationships/slide" Id="rId21"/><Relationship Target="slides/slide5.xml" Type="http://schemas.openxmlformats.org/officeDocument/2006/relationships/slide" Id="rId12"/><Relationship Target="presProps.xml" Type="http://schemas.openxmlformats.org/officeDocument/2006/relationships/presProps" Id="rId2"/><Relationship Target="slides/slide15.xml" Type="http://schemas.openxmlformats.org/officeDocument/2006/relationships/slide" Id="rId22"/><Relationship Target="slides/slide6.xml" Type="http://schemas.openxmlformats.org/officeDocument/2006/relationships/slide" Id="rId13"/><Relationship Target="theme/theme4.xml" Type="http://schemas.openxmlformats.org/officeDocument/2006/relationships/theme" Id="rId1"/><Relationship Target="slides/slide16.xml" Type="http://schemas.openxmlformats.org/officeDocument/2006/relationships/slide" Id="rId23"/><Relationship Target="slides/slide3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17.xml" Type="http://schemas.openxmlformats.org/officeDocument/2006/relationships/slide" Id="rId24"/><Relationship Target="slides/slide4.xml" Type="http://schemas.openxmlformats.org/officeDocument/2006/relationships/slide" Id="rId11"/><Relationship Target="tableStyles.xml" Type="http://schemas.openxmlformats.org/officeDocument/2006/relationships/tableStyles" Id="rId3"/><Relationship Target="slides/slide13.xml" Type="http://schemas.openxmlformats.org/officeDocument/2006/relationships/slide" Id="rId20"/><Relationship Target="slides/slide2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s/slide1.xml" Type="http://schemas.openxmlformats.org/officeDocument/2006/relationships/slide" Id="rId8"/><Relationship Target="notesMasters/notesMaster1.xml" Type="http://schemas.openxmlformats.org/officeDocument/2006/relationships/notesMaster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96886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49687"/>
            <a:ext cy="496886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744537" x="915987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9429750" x="0"/>
            <a:ext cy="496886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9429750" x="3849687"/>
            <a:ext cy="496886" cx="29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y="744537" x="915987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0" name="Shape 2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y="744537" x="915987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4716462" x="679450"/>
            <a:ext cy="4467224" cx="5438774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y="744537" x="915987"/>
            <a:ext cy="3722686" cx="49657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y="4716462" x="679450"/>
            <a:ext cy="4467299" cx="543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y="744537" x="915987"/>
            <a:ext cy="3722700" cx="49656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21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51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01600" marL="1143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14300" marL="16002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51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01600" marL="1143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14300" marL="16002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 rot="5400000">
            <a:off y="2052637" x="5067300"/>
            <a:ext cy="1889125" cx="5327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L="4572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L="9144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 rot="5400000">
            <a:off y="238124" x="1211263"/>
            <a:ext cy="5518150" cx="532764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58750" marL="74295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14300" marL="11430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39700" marL="20574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39700" marL="25146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39700" marL="29718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39700" marL="34290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39700" marL="38862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L="4572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L="9144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 rot="5400000">
            <a:off y="-278607" x="2736055"/>
            <a:ext cy="7559675" cx="43195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58750" marL="74295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14300" marL="11430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39700" marL="20574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39700" marL="25146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39700" marL="29718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39700" marL="34290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39700" marL="38862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L="4572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L="9144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81" name="Shape 81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L="4572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L="9144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341437" x="1116012"/>
            <a:ext cy="4319587" cx="37036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y="1341437" x="4972050"/>
            <a:ext cy="4319587" cx="37036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651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33350" marL="74295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01600" marL="1143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14300" marL="16002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27000" marL="20574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27000" marL="25146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27000" marL="29718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27000" marL="34290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27000" marL="3886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L="4572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L="9144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L="13716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L="1828800">
              <a:spcBef>
                <a:spcPts val="0"/>
              </a:spcBef>
              <a:spcAft>
                <a:spcPts val="0"/>
              </a:spcAft>
              <a:defRPr b="1" sz="16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341437" x="1116012"/>
            <a:ext cy="4319587" cx="75596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905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58750" marL="74295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14300" marL="11430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27000" marL="1600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39700" marL="20574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39700" marL="25146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39700" marL="29718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39700" marL="34290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39700" marL="38862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y="3068638" x="396875"/>
            <a:ext cy="503236" cx="43195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y="3068638" x="4972050"/>
            <a:ext cy="503236" cx="399256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  <a:defRPr strike="noStrike" u="none" b="1" cap="none" baseline="0" sz="24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b="1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1.xml" Type="http://schemas.openxmlformats.org/officeDocument/2006/relationships/slideLayout" Id="rId2"/><Relationship Target="../media/image02.jpg" Type="http://schemas.openxmlformats.org/officeDocument/2006/relationships/image" Id="rId1"/><Relationship Target="../slideLayouts/slideLayout9.xml" Type="http://schemas.openxmlformats.org/officeDocument/2006/relationships/slideLayout" Id="rId10"/><Relationship Target="../slideLayouts/slideLayout3.xml" Type="http://schemas.openxmlformats.org/officeDocument/2006/relationships/slideLayout" Id="rId4"/><Relationship Target="../slideLayouts/slideLayout10.xml" Type="http://schemas.openxmlformats.org/officeDocument/2006/relationships/slideLayout" Id="rId11"/><Relationship Target="../slideLayouts/slideLayout2.xml" Type="http://schemas.openxmlformats.org/officeDocument/2006/relationships/slideLayout" Id="rId3"/><Relationship Target="../slideLayouts/slideLayout8.xml" Type="http://schemas.openxmlformats.org/officeDocument/2006/relationships/slideLayout" Id="rId9"/><Relationship Target="../slideLayouts/slideLayout5.xml" Type="http://schemas.openxmlformats.org/officeDocument/2006/relationships/slideLayout" Id="rId6"/><Relationship Target="../slideLayouts/slideLayout4.xml" Type="http://schemas.openxmlformats.org/officeDocument/2006/relationships/slideLayout" Id="rId5"/><Relationship Target="../slideLayouts/slideLayout7.xml" Type="http://schemas.openxmlformats.org/officeDocument/2006/relationships/slideLayout" Id="rId8"/><Relationship Target="../slideLayouts/slideLayout6.xml" Type="http://schemas.openxmlformats.org/officeDocument/2006/relationships/slideLayout" Id="rId7"/></Relationships>
</file>

<file path=ppt/slideMasters/_rels/slideMaster2.xml.rels><?xml version="1.0" encoding="UTF-8" standalone="yes"?><Relationships xmlns="http://schemas.openxmlformats.org/package/2006/relationships"><Relationship Target="../media/image05.png" Type="http://schemas.openxmlformats.org/officeDocument/2006/relationships/image" Id="rId2"/><Relationship Target="../slideLayouts/slideLayout20.xml" Type="http://schemas.openxmlformats.org/officeDocument/2006/relationships/slideLayout" Id="rId12"/><Relationship Target="../media/image06.jpg" Type="http://schemas.openxmlformats.org/officeDocument/2006/relationships/image" Id="rId1"/><Relationship Target="../theme/theme1.xml" Type="http://schemas.openxmlformats.org/officeDocument/2006/relationships/theme" Id="rId13"/><Relationship Target="../slideLayouts/slideLayout12.xml" Type="http://schemas.openxmlformats.org/officeDocument/2006/relationships/slideLayout" Id="rId4"/><Relationship Target="../slideLayouts/slideLayout18.xml" Type="http://schemas.openxmlformats.org/officeDocument/2006/relationships/slideLayout" Id="rId10"/><Relationship Target="../slideLayouts/slideLayout11.xml" Type="http://schemas.openxmlformats.org/officeDocument/2006/relationships/slideLayout" Id="rId3"/><Relationship Target="../slideLayouts/slideLayout19.xml" Type="http://schemas.openxmlformats.org/officeDocument/2006/relationships/slideLayout" Id="rId11"/><Relationship Target="../slideLayouts/slideLayout17.xml" Type="http://schemas.openxmlformats.org/officeDocument/2006/relationships/slideLayout" Id="rId9"/><Relationship Target="../slideLayouts/slideLayout14.xml" Type="http://schemas.openxmlformats.org/officeDocument/2006/relationships/slideLayout" Id="rId6"/><Relationship Target="../slideLayouts/slideLayout13.xml" Type="http://schemas.openxmlformats.org/officeDocument/2006/relationships/slideLayout" Id="rId5"/><Relationship Target="../slideLayouts/slideLayout16.xml" Type="http://schemas.openxmlformats.org/officeDocument/2006/relationships/slideLayout" Id="rId8"/><Relationship Target="../slideLayouts/slideLayout15.xml" Type="http://schemas.openxmlformats.org/officeDocument/2006/relationships/slideLayout" Id="rId7"/></Relationships>
</file>

<file path=ppt/slideMasters/_rels/slideMaster3.xml.rels><?xml version="1.0" encoding="UTF-8" standalone="yes"?><Relationships xmlns="http://schemas.openxmlformats.org/package/2006/relationships"><Relationship Target="../media/image05.png" Type="http://schemas.openxmlformats.org/officeDocument/2006/relationships/image" Id="rId2"/><Relationship Target="../media/image02.jpg" Type="http://schemas.openxmlformats.org/officeDocument/2006/relationships/image" Id="rId1"/><Relationship Target="../theme/theme5.xml" Type="http://schemas.openxmlformats.org/officeDocument/2006/relationships/theme" Id="rId4"/><Relationship Target="../slideLayouts/slideLayout21.xml" Type="http://schemas.openxmlformats.org/officeDocument/2006/relationships/slideLayout" Id="rId3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651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33350" marL="74295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01600" marL="1143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14300" marL="16002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27000" marL="20574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27000" marL="29718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27000" marL="3886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/>
        </p:nvSpPr>
        <p:spPr>
          <a:xfrm>
            <a:off y="0" x="0"/>
            <a:ext cy="6858000" cx="9144000"/>
          </a:xfrm>
          <a:prstGeom prst="rect">
            <a:avLst/>
          </a:prstGeom>
          <a:noFill/>
          <a:ln w="38100" cap="rnd">
            <a:solidFill>
              <a:srgbClr val="DDDDDD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y="6602411" x="8675686"/>
            <a:ext cy="207961" cx="4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r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r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r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r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16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341437" x="1116012"/>
            <a:ext cy="4319587" cx="755967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90500" marL="3429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58750" marL="74295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14300" marL="11430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27000" marL="1600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39700" marL="20574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39700" marL="25146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39700" marL="29718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39700" marL="34290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39700" marL="388620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y="6605586" x="8677275"/>
            <a:ext cy="207961" cx="4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54" name="Shape 54"/>
          <p:cNvSpPr txBox="1"/>
          <p:nvPr/>
        </p:nvSpPr>
        <p:spPr>
          <a:xfrm>
            <a:off y="333375" x="6588125"/>
            <a:ext cy="360362" cx="21589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cxnSp>
        <p:nvCxnSpPr>
          <p:cNvPr id="55" name="Shape 55"/>
          <p:cNvCxnSpPr/>
          <p:nvPr/>
        </p:nvCxnSpPr>
        <p:spPr>
          <a:xfrm>
            <a:off y="260350" x="6443662"/>
            <a:ext cy="431799" cx="0"/>
          </a:xfrm>
          <a:prstGeom prst="straightConnector1">
            <a:avLst/>
          </a:prstGeom>
          <a:noFill/>
          <a:ln w="9525" cap="rnd">
            <a:solidFill>
              <a:schemeClr val="lt2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56" name="Shape 56"/>
          <p:cNvSpPr txBox="1"/>
          <p:nvPr/>
        </p:nvSpPr>
        <p:spPr>
          <a:xfrm>
            <a:off y="981075" x="1116012"/>
            <a:ext cy="366711" cx="4176711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7" name="Shape 57"/>
          <p:cNvSpPr txBox="1"/>
          <p:nvPr/>
        </p:nvSpPr>
        <p:spPr>
          <a:xfrm>
            <a:off y="0" x="0"/>
            <a:ext cy="6858000" cx="9144000"/>
          </a:xfrm>
          <a:prstGeom prst="rect">
            <a:avLst/>
          </a:prstGeom>
          <a:noFill/>
          <a:ln w="38100" cap="rnd">
            <a:solidFill>
              <a:srgbClr val="DDDDDD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8" name="Shape 58"/>
          <p:cNvSpPr/>
          <p:nvPr/>
        </p:nvSpPr>
        <p:spPr>
          <a:xfrm>
            <a:off y="5876925" x="395287"/>
            <a:ext cy="868361" cx="144144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/>
          <a:stretch>
            <a:fillRect/>
          </a:stretch>
        </a:blipFill>
      </p:bgPr>
    </p:bg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93" name="Shape 93"/>
          <p:cNvCxnSpPr/>
          <p:nvPr/>
        </p:nvCxnSpPr>
        <p:spPr>
          <a:xfrm>
            <a:off y="3068636" x="4859337"/>
            <a:ext cy="576262" cx="0"/>
          </a:xfrm>
          <a:prstGeom prst="straightConnector1">
            <a:avLst/>
          </a:prstGeom>
          <a:noFill/>
          <a:ln w="9525" cap="rnd">
            <a:solidFill>
              <a:schemeClr val="lt2"/>
            </a:solidFill>
            <a:prstDash val="solid"/>
            <a:miter/>
            <a:headEnd w="med" len="med" type="none"/>
            <a:tailEnd w="med" len="med" type="none"/>
          </a:ln>
        </p:spPr>
      </p:cxnSp>
      <p:sp>
        <p:nvSpPr>
          <p:cNvPr id="94" name="Shape 94"/>
          <p:cNvSpPr txBox="1"/>
          <p:nvPr/>
        </p:nvSpPr>
        <p:spPr>
          <a:xfrm>
            <a:off y="0" x="0"/>
            <a:ext cy="6858000" cx="9144000"/>
          </a:xfrm>
          <a:prstGeom prst="rect">
            <a:avLst/>
          </a:prstGeom>
          <a:noFill/>
          <a:ln w="38100" cap="rnd">
            <a:solidFill>
              <a:srgbClr val="DDDDDD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5" name="Shape 95"/>
          <p:cNvSpPr/>
          <p:nvPr/>
        </p:nvSpPr>
        <p:spPr>
          <a:xfrm>
            <a:off y="5876925" x="395287"/>
            <a:ext cy="868361" cx="1441449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sp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1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65100" marL="3429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33350" marL="74295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01600" marL="1143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14300" marL="160020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27000" marL="20574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27000" marL="25146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27000" marL="29718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27000" marL="34290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27000" marL="388620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trike="noStrike" u="none" b="0" cap="none" baseline="0" sz="1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y="6602411" x="8675686"/>
            <a:ext cy="207961" cx="43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68" r:id="rId3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http://www.alegsa.com.ar/Dic/avast.php" Type="http://schemas.openxmlformats.org/officeDocument/2006/relationships/hyperlink" TargetMode="External" Id="rId4"/><Relationship Target="http://www.avast.com/es-es/index" Type="http://schemas.openxmlformats.org/officeDocument/2006/relationships/hyperlink" TargetMode="External" Id="rId3"/><Relationship Target="http://www.kasperskyantivirus.es/soluciones-kaspersky-seguridad-para-empresas/kaspersky-business-space-security" Type="http://schemas.openxmlformats.org/officeDocument/2006/relationships/hyperlink" TargetMode="External" Id="rId6"/><Relationship Target="https://shop.pandasecurity.com/cgi-bin/pp/reg=ES/ml=ES?page=enterprise&amp;track=54399&amp;actp=1" Type="http://schemas.openxmlformats.org/officeDocument/2006/relationships/hyperlink" TargetMode="External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/>
        </p:nvSpPr>
        <p:spPr>
          <a:xfrm rot="-954">
            <a:off y="2564935" x="396814"/>
            <a:ext cy="503099" cx="431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20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2000" lang="en-US">
                <a:solidFill>
                  <a:srgbClr val="FF0000"/>
                </a:solidFill>
              </a:rPr>
              <a:t>ntivirus</a:t>
            </a:r>
            <a:r>
              <a:rPr b="1" sz="2000" lang="en-US">
                <a:solidFill>
                  <a:schemeClr val="dk2"/>
                </a:solidFill>
              </a:rPr>
              <a:t>Pablo Toledo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sz="2000" lang="en-US">
                <a:solidFill>
                  <a:schemeClr val="dk2"/>
                </a:solidFill>
              </a:rPr>
              <a:t>Daniel Laguna</a:t>
            </a:r>
          </a:p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sz="2000" lang="en-US">
                <a:solidFill>
                  <a:schemeClr val="dk2"/>
                </a:solidFill>
              </a:rPr>
              <a:t>Diego de Pablo</a:t>
            </a:r>
            <a:r>
              <a:rPr strike="noStrike" u="none" b="0" cap="none" baseline="0" sz="2000" lang="en-US" i="0">
                <a:solidFill>
                  <a:srgbClr val="6B6BCF"/>
                </a:solidFill>
                <a:latin typeface="Arial"/>
                <a:ea typeface="Arial"/>
                <a:cs typeface="Arial"/>
                <a:sym typeface="Arial"/>
              </a:rPr>
              <a:t>Capítulo: </a:t>
            </a:r>
            <a:r>
              <a:rPr sz="2000" lang="en-US">
                <a:solidFill>
                  <a:srgbClr val="00B050"/>
                </a:solidFill>
              </a:rPr>
              <a:t>Avast</a:t>
            </a:r>
            <a:r>
              <a:rPr strike="noStrike" u="none" b="0" cap="none" baseline="0" sz="2000" lang="en-US" i="0">
                <a:solidFill>
                  <a:srgbClr val="6B6BCF"/>
                </a:solidFill>
                <a:latin typeface="Arial"/>
                <a:ea typeface="Arial"/>
                <a:cs typeface="Arial"/>
                <a:sym typeface="Arial"/>
              </a:rPr>
              <a:t>Palabras clave: </a:t>
            </a:r>
            <a:r>
              <a:rPr sz="2000" lang="en-US">
                <a:solidFill>
                  <a:srgbClr val="00B050"/>
                </a:solidFill>
              </a:rPr>
              <a:t>antivirus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y="3068636" x="4972050"/>
            <a:ext cy="503236" cx="399256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sz="2000" lang="en-US">
                <a:solidFill>
                  <a:schemeClr val="lt2"/>
                </a:solidFill>
              </a:rPr>
              <a:t>Implementación del sistema antivirus Avast! en la empresa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
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-342900" marL="342900">
              <a:buClr>
                <a:schemeClr val="dk1"/>
              </a:buClr>
              <a:buSzPct val="100000"/>
              <a:buFont typeface="Arial"/>
              <a:buChar char="•"/>
            </a:pPr>
            <a:r>
              <a:rPr sz="2400" lang="en-US" i="1">
                <a:solidFill>
                  <a:schemeClr val="dk1"/>
                </a:solidFill>
              </a:rPr>
              <a:t>Implantación en 3 fases:</a:t>
            </a:r>
          </a:p>
          <a:p>
            <a:pPr rtl="0" lvl="1" indent="-3111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2400" lang="en-US" i="1">
                <a:solidFill>
                  <a:schemeClr val="dk1"/>
                </a:solidFill>
              </a:rPr>
              <a:t>Servidor</a:t>
            </a:r>
          </a:p>
          <a:p>
            <a:pPr rtl="0" lvl="1" indent="-3111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2400" lang="en-US" i="1">
                <a:solidFill>
                  <a:schemeClr val="dk1"/>
                </a:solidFill>
              </a:rPr>
              <a:t>Ordenadores</a:t>
            </a:r>
          </a:p>
          <a:p>
            <a:pPr rtl="0" lvl="1" indent="-3111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2400" lang="en-US" i="1">
                <a:solidFill>
                  <a:schemeClr val="dk1"/>
                </a:solidFill>
              </a:rPr>
              <a:t>Móviles de Empresa</a:t>
            </a:r>
          </a:p>
          <a:p>
            <a:r>
              <a:t/>
            </a:r>
          </a:p>
        </p:txBody>
      </p:sp>
      <p:sp>
        <p:nvSpPr>
          <p:cNvPr id="177" name="Shape 177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Implantación</a:t>
            </a:r>
          </a:p>
        </p:txBody>
      </p:sp>
      <p:sp>
        <p:nvSpPr>
          <p:cNvPr id="178" name="Shape 178"/>
          <p:cNvSpPr/>
          <p:nvPr/>
        </p:nvSpPr>
        <p:spPr>
          <a:xfrm>
            <a:off y="1468050" x="5821750"/>
            <a:ext cy="2057400" cx="2743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/>
        </p:txBody>
      </p:sp>
      <p:sp>
        <p:nvSpPr>
          <p:cNvPr id="184" name="Shape 184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1"/>
                </a:solidFill>
              </a:rPr>
              <a:t>Implantación en Servidor</a:t>
            </a:r>
          </a:p>
          <a:p>
            <a:r>
              <a:t/>
            </a:r>
          </a:p>
          <a:p>
            <a:pPr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Fuera del horario laboral, se implantará de forma manual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 	y se conectará inmediatamente a la red para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	que el antivirus quede actualizado en 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	servidor antes de empezar a analizar 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	las conexiones de los clientes.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86" name="Shape 186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Implantación</a:t>
            </a:r>
          </a:p>
        </p:txBody>
      </p:sp>
      <p:sp>
        <p:nvSpPr>
          <p:cNvPr id="187" name="Shape 187"/>
          <p:cNvSpPr/>
          <p:nvPr/>
        </p:nvSpPr>
        <p:spPr>
          <a:xfrm>
            <a:off y="2423025" x="5404350"/>
            <a:ext cy="3771900" cx="317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1"/>
                </a:solidFill>
              </a:rPr>
              <a:t>Implantación en los ordenadores</a:t>
            </a:r>
          </a:p>
          <a:p>
            <a:r>
              <a:t/>
            </a:r>
          </a:p>
          <a:p>
            <a:pPr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Fuera de horario laboral, después de realizar la implementaciòn en el servidor se lanzará una instalación por red en todos los terminales de manera simultánea.</a:t>
            </a:r>
          </a:p>
          <a:p>
            <a:r>
              <a:t/>
            </a:r>
          </a:p>
          <a:p>
            <a:pPr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Este método nos proporcionará una rápida</a:t>
            </a:r>
          </a:p>
          <a:p>
            <a:pPr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	implantación.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94" name="Shape 194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Implantación</a:t>
            </a: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y="6566836" x="64493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96" name="Shape 196"/>
          <p:cNvSpPr/>
          <p:nvPr/>
        </p:nvSpPr>
        <p:spPr>
          <a:xfrm>
            <a:off y="3157325" x="5999325"/>
            <a:ext cy="2596099" cx="26779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indent="0" marL="457200">
              <a:buNone/>
            </a:pPr>
            <a:r>
              <a:rPr sz="2400" lang="en-US">
                <a:solidFill>
                  <a:schemeClr val="dk1"/>
                </a:solidFill>
              </a:rPr>
              <a:t>Implantación en los móviles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A los móviles de empresa se les instalara la aplicacion avast! Mobile Security.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También se les instalará una aplicacion de copia de seguridad que se sincronice diariamente con nuestro servidor de ficheros.</a:t>
            </a:r>
          </a:p>
          <a:p>
            <a:r>
              <a:t/>
            </a:r>
          </a:p>
          <a:p>
            <a:pPr algn="l" rtl="0" lvl="0" marR="0" indent="-3429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US">
                <a:solidFill>
                  <a:schemeClr val="dk1"/>
                </a:solidFill>
              </a:rPr>
              <a:t>En caso de perdida o robo la aplicacion de avast nos permitirá rastrear el movil, permitiéndonos el bloqueo de este o la destrucción total de toda su información.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Implantación</a:t>
            </a: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y="6605586" x="785392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400" lang="en-US">
                <a:solidFill>
                  <a:schemeClr val="dk1"/>
                </a:solidFill>
              </a:rPr>
              <a:t>Alternativas</a:t>
            </a:r>
          </a:p>
          <a:p>
            <a:r>
              <a:t/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Kaspersky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Equipos de trabajo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Servidor de ficheros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Smartphone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11" name="Shape 211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Comparación</a:t>
            </a:r>
          </a:p>
        </p:txBody>
      </p:sp>
      <p:sp>
        <p:nvSpPr>
          <p:cNvPr id="212" name="Shape 212"/>
          <p:cNvSpPr txBox="1"/>
          <p:nvPr>
            <p:ph idx="12" type="sldNum"/>
          </p:nvPr>
        </p:nvSpPr>
        <p:spPr>
          <a:xfrm>
            <a:off y="6605586" x="8125150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13" name="Shape 213"/>
          <p:cNvSpPr/>
          <p:nvPr/>
        </p:nvSpPr>
        <p:spPr>
          <a:xfrm>
            <a:off y="3920450" x="741375"/>
            <a:ext cy="1274975" cx="81519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
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Panda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AdminSecure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Security for Desktops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Security for File Servers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Security CommandLine</a:t>
            </a:r>
          </a:p>
          <a:p>
            <a:r>
              <a:t/>
            </a:r>
          </a:p>
        </p:txBody>
      </p:sp>
      <p:sp>
        <p:nvSpPr>
          <p:cNvPr id="221" name="Shape 221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Comparación</a:t>
            </a:r>
          </a:p>
        </p:txBody>
      </p:sp>
      <p:sp>
        <p:nvSpPr>
          <p:cNvPr id="222" name="Shape 222"/>
          <p:cNvSpPr txBox="1"/>
          <p:nvPr>
            <p:ph idx="12" type="sldNum"/>
          </p:nvPr>
        </p:nvSpPr>
        <p:spPr>
          <a:xfrm>
            <a:off y="6397686" x="75248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223" name="Shape 223"/>
          <p:cNvSpPr/>
          <p:nvPr/>
        </p:nvSpPr>
        <p:spPr>
          <a:xfrm>
            <a:off y="3213226" x="1342150"/>
            <a:ext cy="2350450" cx="71073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Otros SO</a:t>
            </a:r>
          </a:p>
        </p:txBody>
      </p:sp>
      <p:sp>
        <p:nvSpPr>
          <p:cNvPr id="230" name="Shape 230"/>
          <p:cNvSpPr/>
          <p:nvPr/>
        </p:nvSpPr>
        <p:spPr>
          <a:xfrm>
            <a:off y="2245550" x="513325"/>
            <a:ext cy="3412124" cx="83768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1" name="Shape 231"/>
          <p:cNvSpPr txBox="1"/>
          <p:nvPr/>
        </p:nvSpPr>
        <p:spPr>
          <a:xfrm>
            <a:off y="1437575" x="1543050"/>
            <a:ext cy="453599" cx="6317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800" lang="en-US"/>
              <a:t>Tanto para Mac como para Linux, los antivirus son gratis.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/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Artículo </a:t>
            </a:r>
            <a:r>
              <a:rPr strike="noStrike" u="none" b="1" cap="none" baseline="0" sz="14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y="1341437" x="1116012"/>
            <a:ext cy="4751387" cx="7488236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/>
              <a:buChar char="•"/>
            </a:pPr>
            <a:r>
              <a:rPr strike="noStrike" u="none" b="1" cap="none" baseline="0" sz="24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Direcciones de Internet interesantes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2000" lang="en-US">
                <a:solidFill>
                  <a:schemeClr val="dk1"/>
                </a:solidFill>
              </a:rPr>
              <a:t>Avast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sz="2000" lang="en-US">
                <a:solidFill>
                  <a:schemeClr val="dk1"/>
                </a:solidFill>
              </a:rPr>
              <a:t>página oficial del antivirus Avast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u="sng" sz="1800" lang="en-US">
                <a:solidFill>
                  <a:schemeClr val="hlink"/>
                </a:solidFill>
                <a:hlinkClick r:id="rId3"/>
              </a:rPr>
              <a:t>www.avast.com/es-es/index</a:t>
            </a:r>
          </a:p>
          <a:p>
            <a:pPr algn="l" rtl="0" lvl="1" marR="0" indent="-285750" marL="74295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Información sobre Avast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u="sng" sz="1800" lang="en-US">
                <a:solidFill>
                  <a:schemeClr val="hlink"/>
                </a:solidFill>
                <a:hlinkClick r:id="rId4"/>
              </a:rPr>
              <a:t>www.alegsa.com.ar/Dic/avast.php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Panda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Char char="•"/>
            </a:pPr>
            <a:r>
              <a:rPr u="sng" sz="1600" lang="en-US">
                <a:solidFill>
                  <a:schemeClr val="hlink"/>
                </a:solidFill>
                <a:hlinkClick r:id="rId5"/>
              </a:rPr>
              <a:t>shop.pandasecurity.com/cgi-bin/pp/reg=ES/ml=ES?page=enterprise&amp;track=54399&amp;actp=1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Kaspersky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u="sng" sz="1800" lang="en-US">
                <a:solidFill>
                  <a:schemeClr val="hlink"/>
                </a:solidFill>
                <a:hlinkClick r:id="rId6"/>
              </a:rPr>
              <a:t>www.kasperskyantivirus.es/soluciones-kaspersky-seguridad-para-empresas/kaspersky-business-space-security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y="333375" x="6588125"/>
            <a:ext cy="358775" cx="23050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Bibliografía</a:t>
            </a:r>
          </a:p>
        </p:txBody>
      </p:sp>
      <p:sp>
        <p:nvSpPr>
          <p:cNvPr id="239" name="Shape 239"/>
          <p:cNvSpPr txBox="1"/>
          <p:nvPr>
            <p:ph idx="12" type="sldNum"/>
          </p:nvPr>
        </p:nvSpPr>
        <p:spPr>
          <a:xfrm>
            <a:off y="6605586" x="8677275"/>
            <a:ext cy="207961" cx="43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/>
        </p:nvSpPr>
        <p:spPr>
          <a:xfrm>
            <a:off y="333375" x="3489325"/>
            <a:ext cy="360362" cx="28797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y="1341437" x="1116012"/>
            <a:ext cy="4319587" cx="7559675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2400" lang="en-US" i="1">
                <a:solidFill>
                  <a:schemeClr val="dk1"/>
                </a:solidFill>
              </a:rPr>
              <a:t>¿Quienes somos?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Empresa: Koldomuro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Localización: Miranda de ebro - Polígono las californias 25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Empleados: 41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Departamentos: 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Ventas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Producción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Administración</a:t>
            </a:r>
          </a:p>
          <a:p>
            <a:pPr algn="l" rtl="0" lvl="2" marR="0" indent="-228600" marL="1143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Recursos Humanos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Equipos informáticos: 17 + 1 servidor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Sistema Operativo: Windows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Móviles: 7</a:t>
            </a:r>
          </a:p>
          <a:p>
            <a:pPr algn="l" rtl="0" lvl="1" marR="0" indent="-273050" marL="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Sistema Operativo: Android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y="333375" x="6588125"/>
            <a:ext cy="358775" cx="230505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Empresa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
</a:t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Avast es un antivirus desarrollado por la compañía ALWIL Software con sede en Praga.</a:t>
            </a:r>
          </a:p>
          <a:p>
            <a:r>
              <a:t/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Dispone de versión para particulares, Empresa, Servidores y Móviles.</a:t>
            </a:r>
          </a:p>
          <a:p>
            <a:r>
              <a:t/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Activo y online. Con versiones de pago y una gratuita para particulares.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strike="noStrike" u="none" b="1" cap="none" baseline="0" sz="1600" lang="en-US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Hogar</a:t>
            </a:r>
          </a:p>
        </p:txBody>
      </p:sp>
      <p:sp>
        <p:nvSpPr>
          <p:cNvPr id="127" name="Shape 127"/>
          <p:cNvSpPr/>
          <p:nvPr/>
        </p:nvSpPr>
        <p:spPr>
          <a:xfrm>
            <a:off y="1411275" x="1849675"/>
            <a:ext cy="4989850" cx="5820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8" name="Shape 128"/>
          <p:cNvSpPr txBox="1"/>
          <p:nvPr/>
        </p:nvSpPr>
        <p:spPr>
          <a:xfrm>
            <a:off y="949575" x="1677125"/>
            <a:ext cy="461699" cx="6165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1800" lang="en-US"/>
              <a:t>Versiones hogar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Empresa</a:t>
            </a:r>
          </a:p>
        </p:txBody>
      </p:sp>
      <p:sp>
        <p:nvSpPr>
          <p:cNvPr id="135" name="Shape 135"/>
          <p:cNvSpPr/>
          <p:nvPr/>
        </p:nvSpPr>
        <p:spPr>
          <a:xfrm>
            <a:off y="1621662" x="771525"/>
            <a:ext cy="3762375" cx="7905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/>
        </p:txBody>
      </p:sp>
      <p:sp>
        <p:nvSpPr>
          <p:cNvPr id="141" name="Shape 141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43" name="Shape 143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Empresa</a:t>
            </a:r>
          </a:p>
        </p:txBody>
      </p:sp>
      <p:sp>
        <p:nvSpPr>
          <p:cNvPr id="144" name="Shape 144"/>
          <p:cNvSpPr/>
          <p:nvPr/>
        </p:nvSpPr>
        <p:spPr>
          <a:xfrm>
            <a:off y="2452175" x="924125"/>
            <a:ext cy="2873500" cx="78326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5" name="Shape 145"/>
          <p:cNvSpPr txBox="1"/>
          <p:nvPr/>
        </p:nvSpPr>
        <p:spPr>
          <a:xfrm>
            <a:off y="1679875" x="1633725"/>
            <a:ext cy="821700" cx="6234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indent="457200">
              <a:buNone/>
            </a:pPr>
            <a:r>
              <a:rPr lang="en-US"/>
              <a:t>Avast! endpoint protection (solución empresarial)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52" name="Shape 152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Empresa</a:t>
            </a:r>
          </a:p>
        </p:txBody>
      </p:sp>
      <p:sp>
        <p:nvSpPr>
          <p:cNvPr id="153" name="Shape 153"/>
          <p:cNvSpPr/>
          <p:nvPr/>
        </p:nvSpPr>
        <p:spPr>
          <a:xfrm>
            <a:off y="1791625" x="850000"/>
            <a:ext cy="3419299" cx="7761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/>
        </p:txBody>
      </p:sp>
      <p:sp>
        <p:nvSpPr>
          <p:cNvPr id="159" name="Shape 159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y="1341437" x="1116012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lang="en-US">
                <a:solidFill>
                  <a:schemeClr val="dk1"/>
                </a:solidFill>
              </a:rPr>
              <a:t>avast! Server Security</a:t>
            </a:r>
          </a:p>
          <a:p>
            <a:r>
              <a:t/>
            </a:r>
          </a:p>
          <a:p>
            <a:r>
              <a:t/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File Server Security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Protección Anti-Rootkit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Complemento para Sharepoint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Sistema de reputación de archivos</a:t>
            </a:r>
          </a:p>
          <a:p>
            <a:r>
              <a:t/>
            </a:r>
          </a:p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Email Server Security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AntiSpam y AntiPhishing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Complemento para Exchange</a:t>
            </a:r>
          </a:p>
          <a:p>
            <a:pPr rtl="0" lvl="1" indent="-285750" marL="742950">
              <a:buClr>
                <a:schemeClr val="dk1"/>
              </a:buClr>
              <a:buSzPct val="111111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Análisis de correo entrante y saliente.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Servidor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/>
        </p:nvSpPr>
        <p:spPr>
          <a:xfrm>
            <a:off y="6605586" x="8677275"/>
            <a:ext cy="207900" cx="431700"/>
          </a:xfrm>
          <a:prstGeom prst="rect">
            <a:avLst/>
          </a:prstGeom>
          <a:noFill/>
          <a:ln>
            <a:noFill/>
          </a:ln>
        </p:spPr>
        <p:txBody>
          <a:bodyPr bIns="45700" rIns="91425" lIns="0" tIns="0" anchor="t" anchorCtr="0">
            <a:noAutofit/>
          </a:bodyPr>
          <a:lstStyle/>
          <a:p/>
        </p:txBody>
      </p:sp>
      <p:sp>
        <p:nvSpPr>
          <p:cNvPr id="167" name="Shape 167"/>
          <p:cNvSpPr txBox="1"/>
          <p:nvPr/>
        </p:nvSpPr>
        <p:spPr>
          <a:xfrm>
            <a:off y="333375" x="3489325"/>
            <a:ext cy="360299" cx="287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sz="1200" lang="en-US">
                <a:solidFill>
                  <a:srgbClr val="FF0000"/>
                </a:solidFill>
              </a:rPr>
              <a:t>ntivirus</a:t>
            </a:r>
            <a:r>
              <a:rPr strike="noStrike" u="none" b="1" cap="none" baseline="0" sz="12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12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sz="1200" lang="en-US">
                <a:solidFill>
                  <a:schemeClr val="dk2"/>
                </a:solidFill>
              </a:rPr>
              <a:t>Avast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1101462" x="1117587"/>
            <a:ext cy="4319700" cx="75597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 indent="-342900" marL="342900">
              <a:buClr>
                <a:schemeClr val="dk1"/>
              </a:buClr>
              <a:buSzPct val="133333"/>
              <a:buFont typeface="Arial"/>
              <a:buChar char="•"/>
            </a:pPr>
            <a:r>
              <a:rPr sz="1800" lang="en-US">
                <a:solidFill>
                  <a:schemeClr val="dk1"/>
                </a:solidFill>
              </a:rPr>
              <a:t>Mobile Security &amp; Antivirus.  14.99€ al año</a:t>
            </a:r>
          </a:p>
          <a:p>
            <a:r>
              <a:t/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Análisis de aplicaciones y de la memoria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Informe de las aplicaciones que acceden a sus datos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Filtrado de llamadas y sms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Escudo web y cortafuegos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Copia de seguridad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Notificación en caso de que cambie la sim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Rastreo de movil en caso de pérdida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Bloqueo y borrado de el telefono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Recuperacion de datos</a:t>
            </a:r>
          </a:p>
          <a:p>
            <a:pPr rtl="0" lvl="1" indent="-273050" marL="742950">
              <a:buClr>
                <a:schemeClr val="dk1"/>
              </a:buClr>
              <a:buSzPct val="100000"/>
              <a:buFont typeface="Arial"/>
              <a:buChar char="–"/>
            </a:pPr>
            <a:r>
              <a:rPr sz="1800" lang="en-US">
                <a:solidFill>
                  <a:schemeClr val="dk1"/>
                </a:solidFill>
              </a:rPr>
              <a:t>Identificación remota del ladrón (Fotos y grabaciones de audio)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333375" x="6588125"/>
            <a:ext cy="358799" cx="230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b="1" sz="1600" lang="en-US">
                <a:solidFill>
                  <a:schemeClr val="lt2"/>
                </a:solidFill>
              </a:rPr>
              <a:t>Móvil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INTERIORES">
  <a:themeElements>
    <a:clrScheme name="INTERI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ITULO-CAPITULO">
  <a:themeElements>
    <a:clrScheme name="TITULO-CAPITU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xmlns:r="http://schemas.openxmlformats.org/officeDocument/2006/relationships" name="1_TITULO-CAPITULO">
  <a:themeElements>
    <a:clrScheme name="TITULO-CAPITU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