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61" r:id="rId6"/>
    <p:sldId id="262" r:id="rId7"/>
    <p:sldId id="263" r:id="rId8"/>
    <p:sldId id="264" r:id="rId9"/>
    <p:sldId id="268" r:id="rId10"/>
    <p:sldId id="267" r:id="rId11"/>
    <p:sldId id="26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C083E6E3-FA7D-4D7B-A595-EF9225AFEA82}" styleName="Estilo claro 1 - Énfasi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Estilo claro 2 - Énfasi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9" d="100"/>
          <a:sy n="99" d="100"/>
        </p:scale>
        <p:origin x="-1376"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s-ES_tradnl" smtClean="0"/>
              <a:t>Clic para editar título</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27/11/13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‹Nr.›</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t>27/11/13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s-ES_tradnl" smtClean="0"/>
              <a:t>Clic para editar título</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27/11/13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s-ES_tradnl" smtClean="0"/>
              <a:t>Clic para editar título</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27/11/13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‹Nr.›</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s-ES_tradnl" smtClean="0"/>
              <a:t>Arrastre la imagen al marcador de posición o haga clic en el icono para agregar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ágenes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s-ES_tradnl" smtClean="0"/>
              <a:t>Clic para editar título</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27/11/13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‹Nr.›</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s-ES_tradnl" smtClean="0"/>
              <a:t>Arrastre la imagen al marcador de posición o haga clic en el icono para agregar</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s-ES_tradnl" smtClean="0"/>
              <a:t>Arrastre la imagen al marcador de posición o haga clic en el icono para agregar</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s-ES_tradnl" smtClean="0"/>
              <a:t>Arrastre la imagen al marcador de posición o haga clic en el icono para agregar</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27/11/13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s-ES_tradnl" smtClean="0"/>
              <a:t>Clic para editar título</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27/11/13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ier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t>27/11/13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t>27/11/13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s-ES_tradnl" smtClean="0"/>
              <a:t>Clic para editar título</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t>27/11/13</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t>‹Nr.›</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27/11/13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t>27/11/13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27/11/13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‹Nr.›</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27/11/13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‹Nr.›</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t>27/11/13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t>‹Nr.›</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679BC7E7-EA8E-4DA7-915E-CC098D9BADCB}" type="datetimeFigureOut">
              <a:rPr lang="en-US" smtClean="0"/>
              <a:t>27/11/13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s-ES_tradnl" smtClean="0"/>
              <a:t>Clic para editar título</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t>27/11/13</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jpeg"/><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_tradnl" sz="3200" dirty="0" smtClean="0"/>
              <a:t>Implantación de una aplicación de seguridad </a:t>
            </a:r>
            <a:r>
              <a:rPr lang="es-ES_tradnl" sz="3200" dirty="0" smtClean="0">
                <a:solidFill>
                  <a:schemeClr val="accent1">
                    <a:lumMod val="60000"/>
                    <a:lumOff val="40000"/>
                  </a:schemeClr>
                </a:solidFill>
              </a:rPr>
              <a:t>(AVG) </a:t>
            </a:r>
            <a:r>
              <a:rPr lang="es-ES_tradnl" sz="3200" dirty="0" smtClean="0"/>
              <a:t>en la red de equipos del colegio Santa María Marianistas</a:t>
            </a:r>
            <a:endParaRPr lang="es-ES" sz="3200" dirty="0"/>
          </a:p>
        </p:txBody>
      </p:sp>
      <p:sp>
        <p:nvSpPr>
          <p:cNvPr id="3" name="Subtítulo 2"/>
          <p:cNvSpPr>
            <a:spLocks noGrp="1"/>
          </p:cNvSpPr>
          <p:nvPr>
            <p:ph type="subTitle" idx="1"/>
          </p:nvPr>
        </p:nvSpPr>
        <p:spPr>
          <a:xfrm>
            <a:off x="457199" y="5461671"/>
            <a:ext cx="8228013" cy="1066800"/>
          </a:xfrm>
        </p:spPr>
        <p:txBody>
          <a:bodyPr>
            <a:normAutofit fontScale="92500" lnSpcReduction="10000"/>
          </a:bodyPr>
          <a:lstStyle/>
          <a:p>
            <a:pPr algn="l"/>
            <a:endParaRPr lang="es-ES" dirty="0" smtClean="0">
              <a:solidFill>
                <a:srgbClr val="008000"/>
              </a:solidFill>
            </a:endParaRPr>
          </a:p>
          <a:p>
            <a:pPr algn="l"/>
            <a:endParaRPr lang="es-ES" dirty="0" smtClean="0">
              <a:solidFill>
                <a:srgbClr val="008000"/>
              </a:solidFill>
            </a:endParaRPr>
          </a:p>
          <a:p>
            <a:pPr algn="l"/>
            <a:r>
              <a:rPr lang="es-ES" dirty="0" smtClean="0">
                <a:solidFill>
                  <a:srgbClr val="008000"/>
                </a:solidFill>
              </a:rPr>
              <a:t>Mohamed </a:t>
            </a:r>
            <a:r>
              <a:rPr lang="es-ES" dirty="0" err="1" smtClean="0">
                <a:solidFill>
                  <a:srgbClr val="008000"/>
                </a:solidFill>
              </a:rPr>
              <a:t>Messoussi</a:t>
            </a:r>
            <a:endParaRPr lang="es-ES" dirty="0" smtClean="0">
              <a:solidFill>
                <a:srgbClr val="008000"/>
              </a:solidFill>
            </a:endParaRPr>
          </a:p>
          <a:p>
            <a:pPr algn="l"/>
            <a:r>
              <a:rPr lang="es-ES" dirty="0" smtClean="0">
                <a:solidFill>
                  <a:srgbClr val="008000"/>
                </a:solidFill>
              </a:rPr>
              <a:t>David Cerezal Landa</a:t>
            </a:r>
            <a:endParaRPr lang="es-ES" dirty="0">
              <a:solidFill>
                <a:srgbClr val="008000"/>
              </a:solidFill>
            </a:endParaRPr>
          </a:p>
        </p:txBody>
      </p:sp>
      <p:pic>
        <p:nvPicPr>
          <p:cNvPr id="4" name="Imagen 3"/>
          <p:cNvPicPr>
            <a:picLocks noChangeAspect="1"/>
          </p:cNvPicPr>
          <p:nvPr/>
        </p:nvPicPr>
        <p:blipFill>
          <a:blip r:embed="rId2"/>
          <a:stretch>
            <a:fillRect/>
          </a:stretch>
        </p:blipFill>
        <p:spPr>
          <a:xfrm>
            <a:off x="3870065" y="3589490"/>
            <a:ext cx="1435797" cy="1435797"/>
          </a:xfrm>
          <a:prstGeom prst="rect">
            <a:avLst/>
          </a:prstGeom>
        </p:spPr>
      </p:pic>
    </p:spTree>
    <p:extLst>
      <p:ext uri="{BB962C8B-B14F-4D97-AF65-F5344CB8AC3E}">
        <p14:creationId xmlns:p14="http://schemas.microsoft.com/office/powerpoint/2010/main" val="34454894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z="3200" b="1" cap="all" dirty="0"/>
              <a:t> Estrategia de </a:t>
            </a:r>
            <a:r>
              <a:rPr lang="es-ES_tradnl" sz="3200" b="1" cap="all" dirty="0" smtClean="0"/>
              <a:t>implantación</a:t>
            </a:r>
            <a:endParaRPr lang="es-ES" sz="3200" dirty="0"/>
          </a:p>
        </p:txBody>
      </p:sp>
      <p:sp>
        <p:nvSpPr>
          <p:cNvPr id="3" name="CuadroTexto 2"/>
          <p:cNvSpPr txBox="1"/>
          <p:nvPr/>
        </p:nvSpPr>
        <p:spPr>
          <a:xfrm>
            <a:off x="6734598" y="6154736"/>
            <a:ext cx="1952202" cy="369332"/>
          </a:xfrm>
          <a:prstGeom prst="rect">
            <a:avLst/>
          </a:prstGeom>
          <a:noFill/>
        </p:spPr>
        <p:txBody>
          <a:bodyPr wrap="none" rtlCol="0">
            <a:spAutoFit/>
          </a:bodyPr>
          <a:lstStyle/>
          <a:p>
            <a:r>
              <a:rPr lang="es-ES" dirty="0" smtClean="0">
                <a:solidFill>
                  <a:schemeClr val="accent1">
                    <a:lumMod val="75000"/>
                  </a:schemeClr>
                </a:solidFill>
              </a:rPr>
              <a:t>AVG antivirus </a:t>
            </a:r>
            <a:r>
              <a:rPr lang="es-ES" dirty="0" smtClean="0">
                <a:solidFill>
                  <a:schemeClr val="tx1">
                    <a:lumMod val="75000"/>
                    <a:lumOff val="25000"/>
                  </a:schemeClr>
                </a:solidFill>
              </a:rPr>
              <a:t>|</a:t>
            </a:r>
            <a:r>
              <a:rPr lang="es-ES" dirty="0" smtClean="0"/>
              <a:t> 9</a:t>
            </a:r>
            <a:endParaRPr lang="es-ES" dirty="0"/>
          </a:p>
        </p:txBody>
      </p:sp>
      <p:sp>
        <p:nvSpPr>
          <p:cNvPr id="5" name="CuadroTexto 4"/>
          <p:cNvSpPr txBox="1"/>
          <p:nvPr/>
        </p:nvSpPr>
        <p:spPr>
          <a:xfrm>
            <a:off x="828292" y="2609284"/>
            <a:ext cx="7647897" cy="3693319"/>
          </a:xfrm>
          <a:prstGeom prst="rect">
            <a:avLst/>
          </a:prstGeom>
          <a:noFill/>
        </p:spPr>
        <p:txBody>
          <a:bodyPr wrap="square" rtlCol="0">
            <a:spAutoFit/>
          </a:bodyPr>
          <a:lstStyle/>
          <a:p>
            <a:r>
              <a:rPr lang="es-ES_tradnl" dirty="0" smtClean="0"/>
              <a:t>Para implantar este software hemos elegido una época en la que no haya empleados, así pues, al ser un colegio tienen un extenso período de vacaciones ideal para esta tarea, partiendo en las </a:t>
            </a:r>
            <a:r>
              <a:rPr lang="es-ES_tradnl" dirty="0" smtClean="0">
                <a:solidFill>
                  <a:schemeClr val="accent1">
                    <a:lumMod val="75000"/>
                  </a:schemeClr>
                </a:solidFill>
              </a:rPr>
              <a:t>vacaciones de navidad </a:t>
            </a:r>
            <a:r>
              <a:rPr lang="es-ES_tradnl" dirty="0" smtClean="0"/>
              <a:t>el calendario es:</a:t>
            </a:r>
          </a:p>
          <a:p>
            <a:endParaRPr lang="es-ES_tradnl" dirty="0"/>
          </a:p>
          <a:p>
            <a:pPr marL="285750" indent="-285750">
              <a:buFont typeface="Arial"/>
              <a:buChar char="•"/>
            </a:pPr>
            <a:r>
              <a:rPr lang="es-ES_tradnl" b="1" dirty="0"/>
              <a:t>SEMANA 23 de diciembre a 27 diciembre: </a:t>
            </a:r>
            <a:r>
              <a:rPr lang="es-ES_tradnl" dirty="0"/>
              <a:t>Conocer los ordenadores en los cuales se va a instalar el antivirus. Eliminar posibles antivirus que hubiera con anterioridad. Comprar el antivirus y empezar la instalación.</a:t>
            </a:r>
          </a:p>
          <a:p>
            <a:pPr marL="285750" indent="-285750">
              <a:buFont typeface="Arial"/>
              <a:buChar char="•"/>
            </a:pPr>
            <a:r>
              <a:rPr lang="es-ES_tradnl" b="1" dirty="0"/>
              <a:t>SEMANA 30 de diciembre a 4 enero: </a:t>
            </a:r>
            <a:r>
              <a:rPr lang="es-ES_tradnl" dirty="0"/>
              <a:t>Finalizar la instalación en los 50 equipos del centro.</a:t>
            </a:r>
          </a:p>
          <a:p>
            <a:pPr marL="285750" indent="-285750">
              <a:buFont typeface="Arial"/>
              <a:buChar char="•"/>
            </a:pPr>
            <a:r>
              <a:rPr lang="es-ES_tradnl" b="1" dirty="0"/>
              <a:t>SEMANA 6 de diciembre a 8 enero: </a:t>
            </a:r>
            <a:r>
              <a:rPr lang="es-ES_tradnl" dirty="0"/>
              <a:t>Comprobar posibles errores, y probar los programas que nos oferta para que funcionen correctamente.</a:t>
            </a:r>
          </a:p>
          <a:p>
            <a:endParaRPr lang="es-ES" dirty="0"/>
          </a:p>
        </p:txBody>
      </p:sp>
    </p:spTree>
    <p:extLst>
      <p:ext uri="{BB962C8B-B14F-4D97-AF65-F5344CB8AC3E}">
        <p14:creationId xmlns:p14="http://schemas.microsoft.com/office/powerpoint/2010/main" val="25217767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734598" y="6154736"/>
            <a:ext cx="2069872" cy="369332"/>
          </a:xfrm>
          <a:prstGeom prst="rect">
            <a:avLst/>
          </a:prstGeom>
          <a:noFill/>
        </p:spPr>
        <p:txBody>
          <a:bodyPr wrap="none" rtlCol="0">
            <a:spAutoFit/>
          </a:bodyPr>
          <a:lstStyle/>
          <a:p>
            <a:r>
              <a:rPr lang="es-ES" dirty="0" smtClean="0">
                <a:solidFill>
                  <a:schemeClr val="accent1">
                    <a:lumMod val="75000"/>
                  </a:schemeClr>
                </a:solidFill>
              </a:rPr>
              <a:t>AVG antivirus </a:t>
            </a:r>
            <a:r>
              <a:rPr lang="es-ES" dirty="0" smtClean="0">
                <a:solidFill>
                  <a:schemeClr val="tx1">
                    <a:lumMod val="75000"/>
                    <a:lumOff val="25000"/>
                  </a:schemeClr>
                </a:solidFill>
              </a:rPr>
              <a:t>|</a:t>
            </a:r>
            <a:r>
              <a:rPr lang="es-ES" dirty="0" smtClean="0"/>
              <a:t> 10</a:t>
            </a:r>
            <a:endParaRPr lang="es-ES" dirty="0"/>
          </a:p>
        </p:txBody>
      </p:sp>
      <p:pic>
        <p:nvPicPr>
          <p:cNvPr id="4" name="Imagen 3" descr="Macintosh HD:private:var:folders:rv:1bn2v0cn28bglmmv04d7rx700000gn:T:TemporaryItems:Bekak.jpg"/>
          <p:cNvPicPr/>
          <p:nvPr/>
        </p:nvPicPr>
        <p:blipFill rotWithShape="1">
          <a:blip r:embed="rId2">
            <a:extLst>
              <a:ext uri="{28A0092B-C50C-407E-A947-70E740481C1C}">
                <a14:useLocalDpi xmlns:a14="http://schemas.microsoft.com/office/drawing/2010/main" val="0"/>
              </a:ext>
            </a:extLst>
          </a:blip>
          <a:srcRect l="1612" t="7384" r="3286" b="21192"/>
          <a:stretch/>
        </p:blipFill>
        <p:spPr bwMode="auto">
          <a:xfrm>
            <a:off x="1353035" y="1214903"/>
            <a:ext cx="2885059" cy="15189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pic>
        <p:nvPicPr>
          <p:cNvPr id="5" name="Imagen 4"/>
          <p:cNvPicPr>
            <a:picLocks noChangeAspect="1"/>
          </p:cNvPicPr>
          <p:nvPr/>
        </p:nvPicPr>
        <p:blipFill>
          <a:blip r:embed="rId3"/>
          <a:stretch>
            <a:fillRect/>
          </a:stretch>
        </p:blipFill>
        <p:spPr>
          <a:xfrm>
            <a:off x="5440757" y="955236"/>
            <a:ext cx="1958653" cy="1958653"/>
          </a:xfrm>
          <a:prstGeom prst="rect">
            <a:avLst/>
          </a:prstGeom>
        </p:spPr>
      </p:pic>
      <p:sp>
        <p:nvSpPr>
          <p:cNvPr id="2" name="CuadroTexto 1"/>
          <p:cNvSpPr txBox="1"/>
          <p:nvPr/>
        </p:nvSpPr>
        <p:spPr>
          <a:xfrm>
            <a:off x="2581511" y="3824189"/>
            <a:ext cx="4279510" cy="707886"/>
          </a:xfrm>
          <a:prstGeom prst="rect">
            <a:avLst/>
          </a:prstGeom>
          <a:noFill/>
        </p:spPr>
        <p:txBody>
          <a:bodyPr wrap="square" rtlCol="0">
            <a:spAutoFit/>
          </a:bodyPr>
          <a:lstStyle/>
          <a:p>
            <a:r>
              <a:rPr lang="es-ES" sz="3200" b="1" dirty="0" smtClean="0">
                <a:solidFill>
                  <a:schemeClr val="bg1"/>
                </a:solidFill>
              </a:rPr>
              <a:t>¿ </a:t>
            </a:r>
            <a:r>
              <a:rPr lang="es-ES" sz="4000" b="1" dirty="0" smtClean="0">
                <a:solidFill>
                  <a:schemeClr val="bg1"/>
                </a:solidFill>
              </a:rPr>
              <a:t>PREGUNTAS</a:t>
            </a:r>
            <a:r>
              <a:rPr lang="es-ES" sz="3200" b="1" dirty="0" smtClean="0">
                <a:solidFill>
                  <a:schemeClr val="bg1"/>
                </a:solidFill>
              </a:rPr>
              <a:t> ?</a:t>
            </a:r>
            <a:endParaRPr lang="es-ES" sz="3200" b="1" dirty="0">
              <a:solidFill>
                <a:schemeClr val="bg1"/>
              </a:solidFill>
            </a:endParaRPr>
          </a:p>
        </p:txBody>
      </p:sp>
    </p:spTree>
    <p:extLst>
      <p:ext uri="{BB962C8B-B14F-4D97-AF65-F5344CB8AC3E}">
        <p14:creationId xmlns:p14="http://schemas.microsoft.com/office/powerpoint/2010/main" val="26614568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r>
              <a:rPr lang="es-ES_tradnl" dirty="0"/>
              <a:t>Topología </a:t>
            </a:r>
            <a:r>
              <a:rPr lang="es-ES_tradnl" dirty="0" smtClean="0"/>
              <a:t>y requerimientos de </a:t>
            </a:r>
            <a:r>
              <a:rPr lang="es-ES_tradnl" dirty="0"/>
              <a:t>la </a:t>
            </a:r>
            <a:r>
              <a:rPr lang="es-ES_tradnl" dirty="0" smtClean="0"/>
              <a:t>empresa:</a:t>
            </a:r>
          </a:p>
          <a:p>
            <a:endParaRPr lang="es-ES_tradnl" sz="100" dirty="0" smtClean="0"/>
          </a:p>
          <a:p>
            <a:pPr lvl="1"/>
            <a:r>
              <a:rPr lang="es-ES_tradnl" sz="1800" dirty="0" smtClean="0"/>
              <a:t>Proteger </a:t>
            </a:r>
            <a:r>
              <a:rPr lang="es-ES_tradnl" sz="1800" dirty="0"/>
              <a:t>de malware a 50 equipos.</a:t>
            </a:r>
            <a:endParaRPr lang="es-ES_tradnl" sz="1200" dirty="0"/>
          </a:p>
          <a:p>
            <a:pPr lvl="1"/>
            <a:r>
              <a:rPr lang="es-ES_tradnl" sz="1800" dirty="0"/>
              <a:t>Realizar búsquedas en internet seguras.</a:t>
            </a:r>
            <a:endParaRPr lang="es-ES_tradnl" sz="1200" dirty="0"/>
          </a:p>
          <a:p>
            <a:pPr lvl="1"/>
            <a:r>
              <a:rPr lang="es-ES_tradnl" sz="1800" dirty="0"/>
              <a:t>Proteger las cuentas de correo de </a:t>
            </a:r>
            <a:r>
              <a:rPr lang="es-ES_tradnl" sz="1800" dirty="0" err="1"/>
              <a:t>spam</a:t>
            </a:r>
            <a:r>
              <a:rPr lang="es-ES_tradnl" sz="1800" dirty="0"/>
              <a:t>.</a:t>
            </a:r>
            <a:endParaRPr lang="es-ES_tradnl" sz="1200" dirty="0"/>
          </a:p>
          <a:p>
            <a:pPr lvl="1"/>
            <a:r>
              <a:rPr lang="es-ES_tradnl" sz="1800" dirty="0"/>
              <a:t>Mantener los datos del servidor seguros.</a:t>
            </a:r>
            <a:endParaRPr lang="es-ES_tradnl" sz="1200" dirty="0"/>
          </a:p>
          <a:p>
            <a:pPr lvl="1"/>
            <a:r>
              <a:rPr lang="es-ES_tradnl" sz="1800" dirty="0" smtClean="0"/>
              <a:t>Realizar </a:t>
            </a:r>
            <a:r>
              <a:rPr lang="es-ES_tradnl" sz="1800" dirty="0"/>
              <a:t>transferencias de datos seguros.</a:t>
            </a:r>
            <a:endParaRPr lang="es-ES_tradnl" sz="1200" dirty="0"/>
          </a:p>
          <a:p>
            <a:pPr lvl="1"/>
            <a:r>
              <a:rPr lang="es-ES_tradnl" sz="1800" dirty="0"/>
              <a:t>Gestión de la seguridad de un solo despacho.</a:t>
            </a:r>
            <a:endParaRPr lang="es-ES_tradnl" sz="1200" dirty="0"/>
          </a:p>
          <a:p>
            <a:pPr lvl="1"/>
            <a:r>
              <a:rPr lang="es-ES_tradnl" sz="1800" dirty="0"/>
              <a:t>Una interfaz sencilla para todo tipo de usuarios, profesores y alumnos.</a:t>
            </a:r>
            <a:endParaRPr lang="es-ES_tradnl" sz="1200" dirty="0"/>
          </a:p>
          <a:p>
            <a:pPr lvl="1"/>
            <a:endParaRPr lang="es-ES" dirty="0"/>
          </a:p>
        </p:txBody>
      </p:sp>
      <p:pic>
        <p:nvPicPr>
          <p:cNvPr id="4" name="Imagen 3" descr="Macintosh HD:private:var:folders:rv:1bn2v0cn28bglmmv04d7rx700000gn:T:TemporaryItems:Bekak.jpg"/>
          <p:cNvPicPr/>
          <p:nvPr/>
        </p:nvPicPr>
        <p:blipFill rotWithShape="1">
          <a:blip r:embed="rId2">
            <a:extLst>
              <a:ext uri="{28A0092B-C50C-407E-A947-70E740481C1C}">
                <a14:useLocalDpi xmlns:a14="http://schemas.microsoft.com/office/drawing/2010/main" val="0"/>
              </a:ext>
            </a:extLst>
          </a:blip>
          <a:srcRect l="1612" t="7384" r="3286" b="21192"/>
          <a:stretch/>
        </p:blipFill>
        <p:spPr bwMode="auto">
          <a:xfrm>
            <a:off x="3037230" y="330976"/>
            <a:ext cx="2885059" cy="15189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
        <p:nvSpPr>
          <p:cNvPr id="6" name="CuadroTexto 5"/>
          <p:cNvSpPr txBox="1"/>
          <p:nvPr/>
        </p:nvSpPr>
        <p:spPr>
          <a:xfrm>
            <a:off x="6734598" y="6154736"/>
            <a:ext cx="1952202" cy="369332"/>
          </a:xfrm>
          <a:prstGeom prst="rect">
            <a:avLst/>
          </a:prstGeom>
          <a:noFill/>
        </p:spPr>
        <p:txBody>
          <a:bodyPr wrap="none" rtlCol="0">
            <a:spAutoFit/>
          </a:bodyPr>
          <a:lstStyle/>
          <a:p>
            <a:r>
              <a:rPr lang="es-ES" dirty="0" smtClean="0">
                <a:solidFill>
                  <a:schemeClr val="accent1">
                    <a:lumMod val="75000"/>
                  </a:schemeClr>
                </a:solidFill>
              </a:rPr>
              <a:t>AVG antivirus </a:t>
            </a:r>
            <a:r>
              <a:rPr lang="es-ES" dirty="0" smtClean="0">
                <a:solidFill>
                  <a:schemeClr val="tx1">
                    <a:lumMod val="75000"/>
                    <a:lumOff val="25000"/>
                  </a:schemeClr>
                </a:solidFill>
              </a:rPr>
              <a:t>|</a:t>
            </a:r>
            <a:r>
              <a:rPr lang="es-ES" dirty="0" smtClean="0"/>
              <a:t> 1</a:t>
            </a:r>
            <a:endParaRPr lang="es-ES" dirty="0"/>
          </a:p>
        </p:txBody>
      </p:sp>
    </p:spTree>
    <p:extLst>
      <p:ext uri="{BB962C8B-B14F-4D97-AF65-F5344CB8AC3E}">
        <p14:creationId xmlns:p14="http://schemas.microsoft.com/office/powerpoint/2010/main" val="13373731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51425" y="381001"/>
            <a:ext cx="3635375" cy="833904"/>
          </a:xfrm>
        </p:spPr>
        <p:txBody>
          <a:bodyPr/>
          <a:lstStyle/>
          <a:p>
            <a:r>
              <a:rPr lang="es-ES" dirty="0" smtClean="0">
                <a:latin typeface="Arial"/>
                <a:cs typeface="Arial"/>
              </a:rPr>
              <a:t>AVG antivirus</a:t>
            </a:r>
            <a:endParaRPr lang="es-ES" dirty="0">
              <a:latin typeface="Arial"/>
              <a:cs typeface="Arial"/>
            </a:endParaRPr>
          </a:p>
        </p:txBody>
      </p:sp>
      <p:pic>
        <p:nvPicPr>
          <p:cNvPr id="7" name="Imagen 6"/>
          <p:cNvPicPr>
            <a:picLocks noChangeAspect="1"/>
          </p:cNvPicPr>
          <p:nvPr/>
        </p:nvPicPr>
        <p:blipFill>
          <a:blip r:embed="rId2"/>
          <a:stretch>
            <a:fillRect/>
          </a:stretch>
        </p:blipFill>
        <p:spPr>
          <a:xfrm>
            <a:off x="405883" y="1513480"/>
            <a:ext cx="3525614" cy="3525614"/>
          </a:xfrm>
          <a:prstGeom prst="rect">
            <a:avLst/>
          </a:prstGeom>
        </p:spPr>
      </p:pic>
      <p:sp>
        <p:nvSpPr>
          <p:cNvPr id="6" name="CuadroTexto 5"/>
          <p:cNvSpPr txBox="1"/>
          <p:nvPr/>
        </p:nvSpPr>
        <p:spPr>
          <a:xfrm>
            <a:off x="6734598" y="6154736"/>
            <a:ext cx="1952202" cy="369332"/>
          </a:xfrm>
          <a:prstGeom prst="rect">
            <a:avLst/>
          </a:prstGeom>
          <a:noFill/>
        </p:spPr>
        <p:txBody>
          <a:bodyPr wrap="none" rtlCol="0">
            <a:spAutoFit/>
          </a:bodyPr>
          <a:lstStyle/>
          <a:p>
            <a:r>
              <a:rPr lang="es-ES" dirty="0" smtClean="0">
                <a:solidFill>
                  <a:schemeClr val="accent1">
                    <a:lumMod val="75000"/>
                  </a:schemeClr>
                </a:solidFill>
              </a:rPr>
              <a:t>AVG antivirus </a:t>
            </a:r>
            <a:r>
              <a:rPr lang="es-ES" dirty="0" smtClean="0">
                <a:solidFill>
                  <a:schemeClr val="tx1">
                    <a:lumMod val="75000"/>
                    <a:lumOff val="25000"/>
                  </a:schemeClr>
                </a:solidFill>
              </a:rPr>
              <a:t>|</a:t>
            </a:r>
            <a:r>
              <a:rPr lang="es-ES" dirty="0" smtClean="0"/>
              <a:t> 2</a:t>
            </a:r>
            <a:endParaRPr lang="es-ES" dirty="0"/>
          </a:p>
        </p:txBody>
      </p:sp>
      <p:sp>
        <p:nvSpPr>
          <p:cNvPr id="8" name="Marcador de contenido 2"/>
          <p:cNvSpPr txBox="1">
            <a:spLocks/>
          </p:cNvSpPr>
          <p:nvPr/>
        </p:nvSpPr>
        <p:spPr>
          <a:xfrm>
            <a:off x="4818485" y="1517796"/>
            <a:ext cx="3832225" cy="4761648"/>
          </a:xfrm>
          <a:prstGeom prst="rect">
            <a:avLst/>
          </a:prstGeom>
        </p:spPr>
        <p:txBody>
          <a:bodyPr>
            <a:no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buNone/>
            </a:pPr>
            <a:r>
              <a:rPr lang="es-ES_tradnl" sz="1400" dirty="0" smtClean="0"/>
              <a:t>Tras </a:t>
            </a:r>
            <a:r>
              <a:rPr lang="es-ES_tradnl" sz="1400" dirty="0"/>
              <a:t>un largo análisis de los antivirus del mercado hemos decidido que el más adecuado para la empresa “Marianistas” es el antivirus </a:t>
            </a:r>
            <a:r>
              <a:rPr lang="es-ES_tradnl" sz="1400" dirty="0" smtClean="0"/>
              <a:t>AVG</a:t>
            </a:r>
            <a:r>
              <a:rPr lang="es-ES_tradnl" sz="1400" dirty="0" smtClean="0"/>
              <a:t> Internet </a:t>
            </a:r>
            <a:r>
              <a:rPr lang="es-ES_tradnl" sz="1400" dirty="0"/>
              <a:t>S</a:t>
            </a:r>
            <a:r>
              <a:rPr lang="es-ES_tradnl" sz="1400" dirty="0" smtClean="0"/>
              <a:t>ecurity </a:t>
            </a:r>
            <a:r>
              <a:rPr lang="es-ES_tradnl" sz="1400" dirty="0"/>
              <a:t>B</a:t>
            </a:r>
            <a:r>
              <a:rPr lang="es-ES_tradnl" sz="1400" dirty="0" smtClean="0"/>
              <a:t>usiness </a:t>
            </a:r>
            <a:r>
              <a:rPr lang="es-ES_tradnl" sz="1400" dirty="0"/>
              <a:t>E</a:t>
            </a:r>
            <a:r>
              <a:rPr lang="es-ES_tradnl" sz="1400" dirty="0" smtClean="0"/>
              <a:t>dition.</a:t>
            </a:r>
            <a:endParaRPr lang="es-ES_tradnl" sz="1400" dirty="0" smtClean="0"/>
          </a:p>
          <a:p>
            <a:r>
              <a:rPr lang="es-ES_tradnl" sz="1400" dirty="0" smtClean="0"/>
              <a:t>Su gran difusión entre los usuarios de todo el  mundo hace que sea un antivirus muy utilizado y conocido, facilitando así su uso por todos los usuarios de nuestra empresa.</a:t>
            </a:r>
          </a:p>
          <a:p>
            <a:r>
              <a:rPr lang="es-ES_tradnl" sz="1400" dirty="0" smtClean="0"/>
              <a:t>Una </a:t>
            </a:r>
            <a:r>
              <a:rPr lang="es-ES_tradnl" sz="1400" dirty="0"/>
              <a:t>de las principales razones por la cual hayamos elegido esta antivirus es que tienen una importante oferta dirigida hacia organizaciones no gubernamentales, colegios y gobiernos</a:t>
            </a:r>
            <a:r>
              <a:rPr lang="es-ES_tradnl" sz="1400" dirty="0" smtClean="0"/>
              <a:t>.</a:t>
            </a:r>
            <a:endParaRPr lang="es-ES_tradnl" sz="1400" dirty="0"/>
          </a:p>
          <a:p>
            <a:pPr marL="0" indent="0">
              <a:buNone/>
            </a:pPr>
            <a:r>
              <a:rPr lang="es-ES_tradnl" sz="1400" dirty="0" smtClean="0"/>
              <a:t>Por </a:t>
            </a:r>
            <a:r>
              <a:rPr lang="es-ES_tradnl" sz="1400" dirty="0"/>
              <a:t>ello teniendo cuenta que es de los antivirus más distribuidos en el mercado, que nos hacen un excelente precio y que cumple todas nuestras características hemos decidido utilizar AVG antivirus</a:t>
            </a:r>
            <a:r>
              <a:rPr lang="es-ES_tradnl" sz="1400" dirty="0" smtClean="0"/>
              <a:t>.</a:t>
            </a:r>
          </a:p>
          <a:p>
            <a:pPr lvl="1"/>
            <a:endParaRPr lang="es-ES" sz="1400" dirty="0"/>
          </a:p>
        </p:txBody>
      </p:sp>
    </p:spTree>
    <p:extLst>
      <p:ext uri="{BB962C8B-B14F-4D97-AF65-F5344CB8AC3E}">
        <p14:creationId xmlns:p14="http://schemas.microsoft.com/office/powerpoint/2010/main" val="41423104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734598" y="6154736"/>
            <a:ext cx="1952202" cy="369332"/>
          </a:xfrm>
          <a:prstGeom prst="rect">
            <a:avLst/>
          </a:prstGeom>
          <a:noFill/>
        </p:spPr>
        <p:txBody>
          <a:bodyPr wrap="none" rtlCol="0">
            <a:spAutoFit/>
          </a:bodyPr>
          <a:lstStyle/>
          <a:p>
            <a:r>
              <a:rPr lang="es-ES" dirty="0" smtClean="0">
                <a:solidFill>
                  <a:schemeClr val="accent1">
                    <a:lumMod val="75000"/>
                  </a:schemeClr>
                </a:solidFill>
              </a:rPr>
              <a:t>AVG antivirus </a:t>
            </a:r>
            <a:r>
              <a:rPr lang="es-ES" dirty="0" smtClean="0">
                <a:solidFill>
                  <a:schemeClr val="tx1">
                    <a:lumMod val="75000"/>
                    <a:lumOff val="25000"/>
                  </a:schemeClr>
                </a:solidFill>
              </a:rPr>
              <a:t>|</a:t>
            </a:r>
            <a:r>
              <a:rPr lang="es-ES" dirty="0" smtClean="0"/>
              <a:t> 3</a:t>
            </a: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2960415844"/>
              </p:ext>
            </p:extLst>
          </p:nvPr>
        </p:nvGraphicFramePr>
        <p:xfrm>
          <a:off x="759269" y="1247754"/>
          <a:ext cx="7261359" cy="4809752"/>
        </p:xfrm>
        <a:graphic>
          <a:graphicData uri="http://schemas.openxmlformats.org/drawingml/2006/table">
            <a:tbl>
              <a:tblPr firstRow="1" bandRow="1">
                <a:tableStyleId>{1FECB4D8-DB02-4DC6-A0A2-4F2EBAE1DC90}</a:tableStyleId>
              </a:tblPr>
              <a:tblGrid>
                <a:gridCol w="3285558"/>
                <a:gridCol w="2719559"/>
                <a:gridCol w="1256242"/>
              </a:tblGrid>
              <a:tr h="513589">
                <a:tc>
                  <a:txBody>
                    <a:bodyPr/>
                    <a:lstStyle/>
                    <a:p>
                      <a:pPr algn="ctr"/>
                      <a:r>
                        <a:rPr lang="es-ES" dirty="0" smtClean="0"/>
                        <a:t>Requerimiento</a:t>
                      </a:r>
                      <a:endParaRPr lang="es-ES" dirty="0"/>
                    </a:p>
                  </a:txBody>
                  <a:tcPr/>
                </a:tc>
                <a:tc>
                  <a:txBody>
                    <a:bodyPr/>
                    <a:lstStyle/>
                    <a:p>
                      <a:pPr algn="ctr"/>
                      <a:r>
                        <a:rPr lang="es-ES" dirty="0" smtClean="0">
                          <a:solidFill>
                            <a:schemeClr val="accent1">
                              <a:lumMod val="60000"/>
                              <a:lumOff val="40000"/>
                            </a:schemeClr>
                          </a:solidFill>
                        </a:rPr>
                        <a:t>Solución AVG</a:t>
                      </a:r>
                      <a:endParaRPr lang="es-ES" dirty="0">
                        <a:solidFill>
                          <a:schemeClr val="accent1">
                            <a:lumMod val="60000"/>
                            <a:lumOff val="40000"/>
                          </a:schemeClr>
                        </a:solidFill>
                      </a:endParaRPr>
                    </a:p>
                  </a:txBody>
                  <a:tcPr/>
                </a:tc>
                <a:tc>
                  <a:txBody>
                    <a:bodyPr/>
                    <a:lstStyle/>
                    <a:p>
                      <a:pPr algn="ctr"/>
                      <a:endParaRPr lang="es-ES" dirty="0">
                        <a:solidFill>
                          <a:schemeClr val="accent1">
                            <a:lumMod val="60000"/>
                            <a:lumOff val="40000"/>
                          </a:schemeClr>
                        </a:solidFill>
                      </a:endParaRPr>
                    </a:p>
                  </a:txBody>
                  <a:tcPr/>
                </a:tc>
              </a:tr>
              <a:tr h="513589">
                <a:tc>
                  <a:txBody>
                    <a:bodyPr/>
                    <a:lstStyle/>
                    <a:p>
                      <a:pPr algn="ctr">
                        <a:lnSpc>
                          <a:spcPct val="115000"/>
                        </a:lnSpc>
                        <a:spcBef>
                          <a:spcPts val="1000"/>
                        </a:spcBef>
                        <a:spcAft>
                          <a:spcPts val="0"/>
                        </a:spcAft>
                      </a:pPr>
                      <a:r>
                        <a:rPr lang="es-ES_tradnl" sz="1200" b="1" dirty="0">
                          <a:solidFill>
                            <a:srgbClr val="404040"/>
                          </a:solidFill>
                          <a:effectLst/>
                          <a:latin typeface="Cambria"/>
                          <a:ea typeface="ＭＳ 明朝"/>
                          <a:cs typeface="Times New Roman"/>
                        </a:rPr>
                        <a:t>Proteger de malware a 50 equipos</a:t>
                      </a:r>
                      <a:r>
                        <a:rPr lang="es-ES_tradnl" sz="1200" b="1" dirty="0" smtClean="0">
                          <a:solidFill>
                            <a:srgbClr val="404040"/>
                          </a:solidFill>
                          <a:effectLst/>
                          <a:latin typeface="Cambria"/>
                          <a:ea typeface="ＭＳ 明朝"/>
                          <a:cs typeface="Times New Roman"/>
                        </a:rPr>
                        <a:t>.</a:t>
                      </a:r>
                      <a:r>
                        <a:rPr lang="es-ES_tradnl" sz="1200" b="1" dirty="0">
                          <a:solidFill>
                            <a:srgbClr val="404040"/>
                          </a:solidFill>
                          <a:effectLst/>
                          <a:latin typeface="Cambria"/>
                          <a:ea typeface="ＭＳ 明朝"/>
                          <a:cs typeface="Times New Roman"/>
                        </a:rPr>
                        <a:t> </a:t>
                      </a:r>
                      <a:r>
                        <a:rPr lang="es-ES_tradnl" sz="900" b="1" dirty="0">
                          <a:solidFill>
                            <a:srgbClr val="404040"/>
                          </a:solidFill>
                          <a:effectLst/>
                          <a:latin typeface="inherit"/>
                          <a:ea typeface="ＭＳ 明朝"/>
                          <a:cs typeface="Times New Roman"/>
                        </a:rPr>
                        <a:t> </a:t>
                      </a:r>
                      <a:endParaRPr lang="es-ES_tradnl" sz="1000" dirty="0">
                        <a:solidFill>
                          <a:srgbClr val="404040"/>
                        </a:solidFill>
                        <a:effectLst/>
                        <a:latin typeface="Cambria"/>
                        <a:ea typeface="ＭＳ 明朝"/>
                        <a:cs typeface="Times New Roman"/>
                      </a:endParaRPr>
                    </a:p>
                  </a:txBody>
                  <a:tcPr marL="68580" marR="68580" marT="0" marB="0" anchor="ctr"/>
                </a:tc>
                <a:tc>
                  <a:txBody>
                    <a:bodyPr/>
                    <a:lstStyle/>
                    <a:p>
                      <a:pPr algn="ctr">
                        <a:lnSpc>
                          <a:spcPct val="115000"/>
                        </a:lnSpc>
                        <a:spcBef>
                          <a:spcPts val="1000"/>
                        </a:spcBef>
                        <a:spcAft>
                          <a:spcPts val="0"/>
                        </a:spcAft>
                      </a:pPr>
                      <a:r>
                        <a:rPr lang="es-ES_tradnl" sz="1400" b="1" dirty="0">
                          <a:solidFill>
                            <a:srgbClr val="76923C"/>
                          </a:solidFill>
                          <a:effectLst/>
                          <a:latin typeface="Cambria"/>
                          <a:ea typeface="ＭＳ 明朝"/>
                          <a:cs typeface="Times New Roman"/>
                        </a:rPr>
                        <a:t>Antivirus </a:t>
                      </a:r>
                      <a:r>
                        <a:rPr lang="es-ES_tradnl" sz="1400" b="1" dirty="0" err="1">
                          <a:solidFill>
                            <a:srgbClr val="76923C"/>
                          </a:solidFill>
                          <a:effectLst/>
                          <a:latin typeface="Cambria"/>
                          <a:ea typeface="ＭＳ 明朝"/>
                          <a:cs typeface="Times New Roman"/>
                        </a:rPr>
                        <a:t>avg</a:t>
                      </a:r>
                      <a:endParaRPr lang="es-ES_tradnl" sz="1000" dirty="0">
                        <a:effectLst/>
                        <a:latin typeface="Cambria"/>
                        <a:ea typeface="ＭＳ 明朝"/>
                        <a:cs typeface="Times New Roman"/>
                      </a:endParaRPr>
                    </a:p>
                  </a:txBody>
                  <a:tcPr marL="68580" marR="68580" marT="0" marB="0" anchor="ctr"/>
                </a:tc>
                <a:tc>
                  <a:txBody>
                    <a:bodyPr/>
                    <a:lstStyle/>
                    <a:p>
                      <a:pPr algn="ctr">
                        <a:lnSpc>
                          <a:spcPct val="115000"/>
                        </a:lnSpc>
                        <a:spcBef>
                          <a:spcPts val="1000"/>
                        </a:spcBef>
                        <a:spcAft>
                          <a:spcPts val="0"/>
                        </a:spcAft>
                      </a:pPr>
                      <a:endParaRPr lang="es-ES_tradnl" sz="1000" dirty="0">
                        <a:effectLst/>
                        <a:latin typeface="Cambria"/>
                        <a:ea typeface="ＭＳ 明朝"/>
                        <a:cs typeface="Times New Roman"/>
                      </a:endParaRPr>
                    </a:p>
                  </a:txBody>
                  <a:tcPr marL="68580" marR="68580" marT="0" marB="0" anchor="ctr"/>
                </a:tc>
              </a:tr>
              <a:tr h="513589">
                <a:tc>
                  <a:txBody>
                    <a:bodyPr/>
                    <a:lstStyle/>
                    <a:p>
                      <a:pPr algn="ctr">
                        <a:lnSpc>
                          <a:spcPct val="115000"/>
                        </a:lnSpc>
                        <a:spcBef>
                          <a:spcPts val="1000"/>
                        </a:spcBef>
                        <a:spcAft>
                          <a:spcPts val="0"/>
                        </a:spcAft>
                      </a:pPr>
                      <a:r>
                        <a:rPr lang="es-ES_tradnl" sz="1200" b="1" dirty="0">
                          <a:solidFill>
                            <a:srgbClr val="404040"/>
                          </a:solidFill>
                          <a:effectLst/>
                          <a:latin typeface="Cambria"/>
                          <a:ea typeface="ＭＳ 明朝"/>
                          <a:cs typeface="Times New Roman"/>
                        </a:rPr>
                        <a:t>Realizar búsquedas en internet seguras</a:t>
                      </a:r>
                      <a:r>
                        <a:rPr lang="es-ES_tradnl" sz="1200" b="1" dirty="0" smtClean="0">
                          <a:solidFill>
                            <a:srgbClr val="404040"/>
                          </a:solidFill>
                          <a:effectLst/>
                          <a:latin typeface="Cambria"/>
                          <a:ea typeface="ＭＳ 明朝"/>
                          <a:cs typeface="Times New Roman"/>
                        </a:rPr>
                        <a:t>.</a:t>
                      </a:r>
                      <a:r>
                        <a:rPr lang="es-ES_tradnl" sz="900" b="1" dirty="0">
                          <a:solidFill>
                            <a:srgbClr val="404040"/>
                          </a:solidFill>
                          <a:effectLst/>
                          <a:latin typeface="inherit"/>
                          <a:ea typeface="ＭＳ 明朝"/>
                          <a:cs typeface="Times New Roman"/>
                        </a:rPr>
                        <a:t> </a:t>
                      </a:r>
                      <a:endParaRPr lang="es-ES_tradnl" sz="1100" dirty="0">
                        <a:solidFill>
                          <a:srgbClr val="404040"/>
                        </a:solidFill>
                        <a:effectLst/>
                        <a:latin typeface="Cambria"/>
                        <a:ea typeface="ＭＳ 明朝"/>
                        <a:cs typeface="Times New Roman"/>
                      </a:endParaRPr>
                    </a:p>
                  </a:txBody>
                  <a:tcPr marL="68580" marR="68580" marT="0" marB="0" anchor="ctr"/>
                </a:tc>
                <a:tc>
                  <a:txBody>
                    <a:bodyPr/>
                    <a:lstStyle/>
                    <a:p>
                      <a:pPr algn="ctr">
                        <a:lnSpc>
                          <a:spcPct val="115000"/>
                        </a:lnSpc>
                        <a:spcBef>
                          <a:spcPts val="1000"/>
                        </a:spcBef>
                        <a:spcAft>
                          <a:spcPts val="0"/>
                        </a:spcAft>
                      </a:pPr>
                      <a:r>
                        <a:rPr lang="es-ES_tradnl" sz="1400" b="1">
                          <a:solidFill>
                            <a:srgbClr val="76923C"/>
                          </a:solidFill>
                          <a:effectLst/>
                          <a:latin typeface="Cambria"/>
                          <a:ea typeface="ＭＳ 明朝"/>
                          <a:cs typeface="Times New Roman"/>
                        </a:rPr>
                        <a:t>Avg link scanner</a:t>
                      </a:r>
                      <a:endParaRPr lang="es-ES_tradnl" sz="1000">
                        <a:effectLst/>
                        <a:latin typeface="Cambria"/>
                        <a:ea typeface="ＭＳ 明朝"/>
                        <a:cs typeface="Times New Roman"/>
                      </a:endParaRPr>
                    </a:p>
                  </a:txBody>
                  <a:tcPr marL="68580" marR="68580" marT="0" marB="0" anchor="ctr"/>
                </a:tc>
                <a:tc>
                  <a:txBody>
                    <a:bodyPr/>
                    <a:lstStyle/>
                    <a:p>
                      <a:pPr algn="ctr">
                        <a:lnSpc>
                          <a:spcPct val="115000"/>
                        </a:lnSpc>
                        <a:spcBef>
                          <a:spcPts val="1000"/>
                        </a:spcBef>
                        <a:spcAft>
                          <a:spcPts val="0"/>
                        </a:spcAft>
                      </a:pPr>
                      <a:endParaRPr lang="es-ES_tradnl" sz="1000" dirty="0">
                        <a:effectLst/>
                        <a:latin typeface="Cambria"/>
                        <a:ea typeface="ＭＳ 明朝"/>
                        <a:cs typeface="Times New Roman"/>
                      </a:endParaRPr>
                    </a:p>
                  </a:txBody>
                  <a:tcPr marL="68580" marR="68580" marT="0" marB="0" anchor="ctr"/>
                </a:tc>
              </a:tr>
              <a:tr h="513589">
                <a:tc>
                  <a:txBody>
                    <a:bodyPr/>
                    <a:lstStyle/>
                    <a:p>
                      <a:pPr algn="ctr">
                        <a:lnSpc>
                          <a:spcPct val="115000"/>
                        </a:lnSpc>
                        <a:spcBef>
                          <a:spcPts val="1000"/>
                        </a:spcBef>
                        <a:spcAft>
                          <a:spcPts val="0"/>
                        </a:spcAft>
                      </a:pPr>
                      <a:r>
                        <a:rPr lang="es-ES_tradnl" sz="1200" b="1" dirty="0">
                          <a:solidFill>
                            <a:srgbClr val="404040"/>
                          </a:solidFill>
                          <a:effectLst/>
                          <a:latin typeface="Cambria"/>
                          <a:ea typeface="ＭＳ 明朝"/>
                          <a:cs typeface="Times New Roman"/>
                        </a:rPr>
                        <a:t>Proteger las cuentas de correo de </a:t>
                      </a:r>
                      <a:r>
                        <a:rPr lang="es-ES_tradnl" sz="1200" b="1" dirty="0" err="1">
                          <a:solidFill>
                            <a:srgbClr val="404040"/>
                          </a:solidFill>
                          <a:effectLst/>
                          <a:latin typeface="Cambria"/>
                          <a:ea typeface="ＭＳ 明朝"/>
                          <a:cs typeface="Times New Roman"/>
                        </a:rPr>
                        <a:t>spam</a:t>
                      </a:r>
                      <a:r>
                        <a:rPr lang="es-ES_tradnl" sz="1200" b="1" dirty="0" smtClean="0">
                          <a:solidFill>
                            <a:srgbClr val="404040"/>
                          </a:solidFill>
                          <a:effectLst/>
                          <a:latin typeface="Cambria"/>
                          <a:ea typeface="ＭＳ 明朝"/>
                          <a:cs typeface="Times New Roman"/>
                        </a:rPr>
                        <a:t>.</a:t>
                      </a:r>
                      <a:r>
                        <a:rPr lang="es-ES_tradnl" sz="900" b="1" dirty="0">
                          <a:solidFill>
                            <a:srgbClr val="404040"/>
                          </a:solidFill>
                          <a:effectLst/>
                          <a:latin typeface="inherit"/>
                          <a:ea typeface="ＭＳ 明朝"/>
                          <a:cs typeface="Times New Roman"/>
                        </a:rPr>
                        <a:t> </a:t>
                      </a:r>
                      <a:endParaRPr lang="es-ES_tradnl" sz="1100" dirty="0">
                        <a:solidFill>
                          <a:srgbClr val="404040"/>
                        </a:solidFill>
                        <a:effectLst/>
                        <a:latin typeface="Cambria"/>
                        <a:ea typeface="ＭＳ 明朝"/>
                        <a:cs typeface="Times New Roman"/>
                      </a:endParaRPr>
                    </a:p>
                  </a:txBody>
                  <a:tcPr marL="68580" marR="68580" marT="0" marB="0" anchor="ctr"/>
                </a:tc>
                <a:tc>
                  <a:txBody>
                    <a:bodyPr/>
                    <a:lstStyle/>
                    <a:p>
                      <a:pPr algn="ctr">
                        <a:lnSpc>
                          <a:spcPct val="115000"/>
                        </a:lnSpc>
                        <a:spcBef>
                          <a:spcPts val="1000"/>
                        </a:spcBef>
                        <a:spcAft>
                          <a:spcPts val="0"/>
                        </a:spcAft>
                      </a:pPr>
                      <a:r>
                        <a:rPr lang="es-ES_tradnl" sz="1000" b="1" dirty="0">
                          <a:solidFill>
                            <a:srgbClr val="76923C"/>
                          </a:solidFill>
                          <a:effectLst/>
                          <a:latin typeface="Cambria"/>
                          <a:ea typeface="ＭＳ 明朝"/>
                          <a:cs typeface="Times New Roman"/>
                        </a:rPr>
                        <a:t> </a:t>
                      </a:r>
                      <a:r>
                        <a:rPr lang="es-ES_tradnl" sz="1400" b="1" dirty="0" err="1" smtClean="0">
                          <a:solidFill>
                            <a:srgbClr val="76923C"/>
                          </a:solidFill>
                          <a:effectLst/>
                          <a:latin typeface="Cambria"/>
                          <a:ea typeface="ＭＳ 明朝"/>
                          <a:cs typeface="Times New Roman"/>
                        </a:rPr>
                        <a:t>Avg</a:t>
                      </a:r>
                      <a:r>
                        <a:rPr lang="es-ES_tradnl" sz="1400" b="1" dirty="0" smtClean="0">
                          <a:solidFill>
                            <a:srgbClr val="76923C"/>
                          </a:solidFill>
                          <a:effectLst/>
                          <a:latin typeface="Cambria"/>
                          <a:ea typeface="ＭＳ 明朝"/>
                          <a:cs typeface="Times New Roman"/>
                        </a:rPr>
                        <a:t> </a:t>
                      </a:r>
                      <a:r>
                        <a:rPr lang="es-ES_tradnl" sz="1400" b="1" dirty="0">
                          <a:solidFill>
                            <a:srgbClr val="76923C"/>
                          </a:solidFill>
                          <a:effectLst/>
                          <a:latin typeface="Cambria"/>
                          <a:ea typeface="ＭＳ 明朝"/>
                          <a:cs typeface="Times New Roman"/>
                        </a:rPr>
                        <a:t>anti-</a:t>
                      </a:r>
                      <a:r>
                        <a:rPr lang="es-ES_tradnl" sz="1400" b="1" dirty="0" err="1">
                          <a:solidFill>
                            <a:srgbClr val="76923C"/>
                          </a:solidFill>
                          <a:effectLst/>
                          <a:latin typeface="Cambria"/>
                          <a:ea typeface="ＭＳ 明朝"/>
                          <a:cs typeface="Times New Roman"/>
                        </a:rPr>
                        <a:t>spam</a:t>
                      </a:r>
                      <a:endParaRPr lang="es-ES_tradnl" sz="1000" dirty="0">
                        <a:effectLst/>
                        <a:latin typeface="Cambria"/>
                        <a:ea typeface="ＭＳ 明朝"/>
                        <a:cs typeface="Times New Roman"/>
                      </a:endParaRPr>
                    </a:p>
                  </a:txBody>
                  <a:tcPr marL="68580" marR="68580" marT="0" marB="0" anchor="ctr"/>
                </a:tc>
                <a:tc>
                  <a:txBody>
                    <a:bodyPr/>
                    <a:lstStyle/>
                    <a:p>
                      <a:pPr algn="ctr">
                        <a:lnSpc>
                          <a:spcPct val="115000"/>
                        </a:lnSpc>
                        <a:spcBef>
                          <a:spcPts val="1000"/>
                        </a:spcBef>
                        <a:spcAft>
                          <a:spcPts val="0"/>
                        </a:spcAft>
                      </a:pPr>
                      <a:endParaRPr lang="es-ES_tradnl" sz="1000" dirty="0">
                        <a:effectLst/>
                        <a:latin typeface="Cambria"/>
                        <a:ea typeface="ＭＳ 明朝"/>
                        <a:cs typeface="Times New Roman"/>
                      </a:endParaRPr>
                    </a:p>
                  </a:txBody>
                  <a:tcPr marL="68580" marR="68580" marT="0" marB="0" anchor="ctr"/>
                </a:tc>
              </a:tr>
              <a:tr h="513589">
                <a:tc>
                  <a:txBody>
                    <a:bodyPr/>
                    <a:lstStyle/>
                    <a:p>
                      <a:pPr algn="ctr">
                        <a:lnSpc>
                          <a:spcPct val="115000"/>
                        </a:lnSpc>
                        <a:spcBef>
                          <a:spcPts val="1000"/>
                        </a:spcBef>
                        <a:spcAft>
                          <a:spcPts val="0"/>
                        </a:spcAft>
                      </a:pPr>
                      <a:r>
                        <a:rPr lang="es-ES_tradnl" sz="1200" b="1" dirty="0">
                          <a:solidFill>
                            <a:srgbClr val="404040"/>
                          </a:solidFill>
                          <a:effectLst/>
                          <a:latin typeface="Cambria"/>
                          <a:ea typeface="ＭＳ 明朝"/>
                          <a:cs typeface="Times New Roman"/>
                        </a:rPr>
                        <a:t>Mantener los datos del servidor seguros</a:t>
                      </a:r>
                      <a:r>
                        <a:rPr lang="es-ES_tradnl" sz="1200" b="1" dirty="0" smtClean="0">
                          <a:solidFill>
                            <a:srgbClr val="404040"/>
                          </a:solidFill>
                          <a:effectLst/>
                          <a:latin typeface="Cambria"/>
                          <a:ea typeface="ＭＳ 明朝"/>
                          <a:cs typeface="Times New Roman"/>
                        </a:rPr>
                        <a:t>.</a:t>
                      </a:r>
                      <a:r>
                        <a:rPr lang="es-ES_tradnl" sz="900" b="1" dirty="0">
                          <a:solidFill>
                            <a:srgbClr val="404040"/>
                          </a:solidFill>
                          <a:effectLst/>
                          <a:latin typeface="inherit"/>
                          <a:ea typeface="ＭＳ 明朝"/>
                          <a:cs typeface="Times New Roman"/>
                        </a:rPr>
                        <a:t> </a:t>
                      </a:r>
                      <a:endParaRPr lang="es-ES_tradnl" sz="1100" dirty="0">
                        <a:solidFill>
                          <a:srgbClr val="404040"/>
                        </a:solidFill>
                        <a:effectLst/>
                        <a:latin typeface="Cambria"/>
                        <a:ea typeface="ＭＳ 明朝"/>
                        <a:cs typeface="Times New Roman"/>
                      </a:endParaRPr>
                    </a:p>
                  </a:txBody>
                  <a:tcPr marL="68580" marR="68580" marT="0" marB="0" anchor="ctr"/>
                </a:tc>
                <a:tc>
                  <a:txBody>
                    <a:bodyPr/>
                    <a:lstStyle/>
                    <a:p>
                      <a:pPr algn="ctr">
                        <a:lnSpc>
                          <a:spcPct val="115000"/>
                        </a:lnSpc>
                        <a:spcBef>
                          <a:spcPts val="1000"/>
                        </a:spcBef>
                        <a:spcAft>
                          <a:spcPts val="0"/>
                        </a:spcAft>
                      </a:pPr>
                      <a:r>
                        <a:rPr lang="es-ES_tradnl" sz="1000" b="1" dirty="0">
                          <a:solidFill>
                            <a:srgbClr val="76923C"/>
                          </a:solidFill>
                          <a:effectLst/>
                          <a:latin typeface="Cambria"/>
                          <a:ea typeface="ＭＳ 明朝"/>
                          <a:cs typeface="Times New Roman"/>
                        </a:rPr>
                        <a:t> </a:t>
                      </a:r>
                      <a:r>
                        <a:rPr lang="es-ES_tradnl" sz="1400" b="1" dirty="0" err="1" smtClean="0">
                          <a:solidFill>
                            <a:srgbClr val="76923C"/>
                          </a:solidFill>
                          <a:effectLst/>
                          <a:latin typeface="Cambria"/>
                          <a:ea typeface="ＭＳ 明朝"/>
                          <a:cs typeface="Times New Roman"/>
                        </a:rPr>
                        <a:t>Avg</a:t>
                      </a:r>
                      <a:r>
                        <a:rPr lang="es-ES_tradnl" sz="1400" b="1" dirty="0" smtClean="0">
                          <a:solidFill>
                            <a:srgbClr val="76923C"/>
                          </a:solidFill>
                          <a:effectLst/>
                          <a:latin typeface="Cambria"/>
                          <a:ea typeface="ＭＳ 明朝"/>
                          <a:cs typeface="Times New Roman"/>
                        </a:rPr>
                        <a:t> </a:t>
                      </a:r>
                      <a:r>
                        <a:rPr lang="es-ES_tradnl" sz="1400" b="1" dirty="0" err="1">
                          <a:solidFill>
                            <a:srgbClr val="76923C"/>
                          </a:solidFill>
                          <a:effectLst/>
                          <a:latin typeface="Cambria"/>
                          <a:ea typeface="ＭＳ 明朝"/>
                          <a:cs typeface="Times New Roman"/>
                        </a:rPr>
                        <a:t>identity</a:t>
                      </a:r>
                      <a:r>
                        <a:rPr lang="es-ES_tradnl" sz="1400" b="1" dirty="0">
                          <a:solidFill>
                            <a:srgbClr val="76923C"/>
                          </a:solidFill>
                          <a:effectLst/>
                          <a:latin typeface="Cambria"/>
                          <a:ea typeface="ＭＳ 明朝"/>
                          <a:cs typeface="Times New Roman"/>
                        </a:rPr>
                        <a:t> </a:t>
                      </a:r>
                      <a:r>
                        <a:rPr lang="es-ES_tradnl" sz="1400" b="1" dirty="0" err="1">
                          <a:solidFill>
                            <a:srgbClr val="76923C"/>
                          </a:solidFill>
                          <a:effectLst/>
                          <a:latin typeface="Cambria"/>
                          <a:ea typeface="ＭＳ 明朝"/>
                          <a:cs typeface="Times New Roman"/>
                        </a:rPr>
                        <a:t>protection</a:t>
                      </a:r>
                      <a:r>
                        <a:rPr lang="es-ES_tradnl" sz="1400" b="1" dirty="0">
                          <a:solidFill>
                            <a:srgbClr val="76923C"/>
                          </a:solidFill>
                          <a:effectLst/>
                          <a:latin typeface="Cambria"/>
                          <a:ea typeface="ＭＳ 明朝"/>
                          <a:cs typeface="Times New Roman"/>
                        </a:rPr>
                        <a:t>.</a:t>
                      </a:r>
                      <a:endParaRPr lang="es-ES_tradnl" sz="1000" dirty="0">
                        <a:effectLst/>
                        <a:latin typeface="Cambria"/>
                        <a:ea typeface="ＭＳ 明朝"/>
                        <a:cs typeface="Times New Roman"/>
                      </a:endParaRPr>
                    </a:p>
                  </a:txBody>
                  <a:tcPr marL="68580" marR="68580" marT="0" marB="0" anchor="ctr"/>
                </a:tc>
                <a:tc>
                  <a:txBody>
                    <a:bodyPr/>
                    <a:lstStyle/>
                    <a:p>
                      <a:pPr algn="ctr">
                        <a:lnSpc>
                          <a:spcPct val="115000"/>
                        </a:lnSpc>
                        <a:spcBef>
                          <a:spcPts val="1000"/>
                        </a:spcBef>
                        <a:spcAft>
                          <a:spcPts val="0"/>
                        </a:spcAft>
                      </a:pPr>
                      <a:endParaRPr lang="es-ES_tradnl" sz="1000">
                        <a:effectLst/>
                        <a:latin typeface="Cambria"/>
                        <a:ea typeface="ＭＳ 明朝"/>
                        <a:cs typeface="Times New Roman"/>
                      </a:endParaRPr>
                    </a:p>
                  </a:txBody>
                  <a:tcPr marL="68580" marR="68580" marT="0" marB="0" anchor="ctr"/>
                </a:tc>
              </a:tr>
              <a:tr h="513589">
                <a:tc>
                  <a:txBody>
                    <a:bodyPr/>
                    <a:lstStyle/>
                    <a:p>
                      <a:pPr algn="ctr">
                        <a:lnSpc>
                          <a:spcPct val="115000"/>
                        </a:lnSpc>
                        <a:spcBef>
                          <a:spcPts val="1000"/>
                        </a:spcBef>
                        <a:spcAft>
                          <a:spcPts val="0"/>
                        </a:spcAft>
                      </a:pPr>
                      <a:r>
                        <a:rPr lang="es-ES_tradnl" sz="1200" b="1" dirty="0">
                          <a:solidFill>
                            <a:srgbClr val="404040"/>
                          </a:solidFill>
                          <a:effectLst/>
                          <a:latin typeface="Cambria"/>
                          <a:ea typeface="ＭＳ 明朝"/>
                          <a:cs typeface="Times New Roman"/>
                        </a:rPr>
                        <a:t>Realice transferencias de datos seguros</a:t>
                      </a:r>
                      <a:r>
                        <a:rPr lang="es-ES_tradnl" sz="1200" b="1" dirty="0" smtClean="0">
                          <a:solidFill>
                            <a:srgbClr val="404040"/>
                          </a:solidFill>
                          <a:effectLst/>
                          <a:latin typeface="Cambria"/>
                          <a:ea typeface="ＭＳ 明朝"/>
                          <a:cs typeface="Times New Roman"/>
                        </a:rPr>
                        <a:t>.</a:t>
                      </a:r>
                      <a:r>
                        <a:rPr lang="es-ES_tradnl" sz="900" b="1" dirty="0">
                          <a:solidFill>
                            <a:srgbClr val="404040"/>
                          </a:solidFill>
                          <a:effectLst/>
                          <a:latin typeface="inherit"/>
                          <a:ea typeface="ＭＳ 明朝"/>
                          <a:cs typeface="Times New Roman"/>
                        </a:rPr>
                        <a:t> </a:t>
                      </a:r>
                      <a:endParaRPr lang="es-ES_tradnl" sz="1100" dirty="0">
                        <a:solidFill>
                          <a:srgbClr val="404040"/>
                        </a:solidFill>
                        <a:effectLst/>
                        <a:latin typeface="Cambria"/>
                        <a:ea typeface="ＭＳ 明朝"/>
                        <a:cs typeface="Times New Roman"/>
                      </a:endParaRPr>
                    </a:p>
                  </a:txBody>
                  <a:tcPr marL="68580" marR="68580" marT="0" marB="0" anchor="ctr"/>
                </a:tc>
                <a:tc>
                  <a:txBody>
                    <a:bodyPr/>
                    <a:lstStyle/>
                    <a:p>
                      <a:pPr algn="ctr">
                        <a:lnSpc>
                          <a:spcPct val="115000"/>
                        </a:lnSpc>
                        <a:spcBef>
                          <a:spcPts val="1000"/>
                        </a:spcBef>
                        <a:spcAft>
                          <a:spcPts val="0"/>
                        </a:spcAft>
                      </a:pPr>
                      <a:r>
                        <a:rPr lang="es-ES_tradnl" sz="1000" b="1" dirty="0">
                          <a:solidFill>
                            <a:srgbClr val="76923C"/>
                          </a:solidFill>
                          <a:effectLst/>
                          <a:latin typeface="Cambria"/>
                          <a:ea typeface="ＭＳ 明朝"/>
                          <a:cs typeface="Times New Roman"/>
                        </a:rPr>
                        <a:t> </a:t>
                      </a:r>
                      <a:r>
                        <a:rPr lang="es-ES_tradnl" sz="1400" b="1" dirty="0" smtClean="0">
                          <a:solidFill>
                            <a:srgbClr val="76923C"/>
                          </a:solidFill>
                          <a:effectLst/>
                          <a:latin typeface="Cambria"/>
                          <a:ea typeface="ＭＳ 明朝"/>
                          <a:cs typeface="Times New Roman"/>
                        </a:rPr>
                        <a:t>Antivirus </a:t>
                      </a:r>
                      <a:r>
                        <a:rPr lang="es-ES_tradnl" sz="1400" b="1" dirty="0" err="1">
                          <a:solidFill>
                            <a:srgbClr val="76923C"/>
                          </a:solidFill>
                          <a:effectLst/>
                          <a:latin typeface="Cambria"/>
                          <a:ea typeface="ＭＳ 明朝"/>
                          <a:cs typeface="Times New Roman"/>
                        </a:rPr>
                        <a:t>Avg</a:t>
                      </a:r>
                      <a:endParaRPr lang="es-ES_tradnl" sz="1000" dirty="0">
                        <a:effectLst/>
                        <a:latin typeface="Cambria"/>
                        <a:ea typeface="ＭＳ 明朝"/>
                        <a:cs typeface="Times New Roman"/>
                      </a:endParaRPr>
                    </a:p>
                  </a:txBody>
                  <a:tcPr marL="68580" marR="68580" marT="0" marB="0" anchor="ctr"/>
                </a:tc>
                <a:tc>
                  <a:txBody>
                    <a:bodyPr/>
                    <a:lstStyle/>
                    <a:p>
                      <a:pPr algn="ctr">
                        <a:lnSpc>
                          <a:spcPct val="115000"/>
                        </a:lnSpc>
                        <a:spcBef>
                          <a:spcPts val="1000"/>
                        </a:spcBef>
                        <a:spcAft>
                          <a:spcPts val="0"/>
                        </a:spcAft>
                      </a:pPr>
                      <a:endParaRPr lang="es-ES_tradnl" sz="1000">
                        <a:effectLst/>
                        <a:latin typeface="Cambria"/>
                        <a:ea typeface="ＭＳ 明朝"/>
                        <a:cs typeface="Times New Roman"/>
                      </a:endParaRPr>
                    </a:p>
                  </a:txBody>
                  <a:tcPr marL="68580" marR="68580" marT="0" marB="0" anchor="ctr"/>
                </a:tc>
              </a:tr>
              <a:tr h="513589">
                <a:tc>
                  <a:txBody>
                    <a:bodyPr/>
                    <a:lstStyle/>
                    <a:p>
                      <a:pPr algn="ctr">
                        <a:lnSpc>
                          <a:spcPct val="115000"/>
                        </a:lnSpc>
                        <a:spcBef>
                          <a:spcPts val="1000"/>
                        </a:spcBef>
                        <a:spcAft>
                          <a:spcPts val="0"/>
                        </a:spcAft>
                      </a:pPr>
                      <a:r>
                        <a:rPr lang="es-ES_tradnl" sz="1200" b="1" dirty="0">
                          <a:solidFill>
                            <a:srgbClr val="404040"/>
                          </a:solidFill>
                          <a:effectLst/>
                          <a:latin typeface="Cambria"/>
                          <a:ea typeface="ＭＳ 明朝"/>
                          <a:cs typeface="Times New Roman"/>
                        </a:rPr>
                        <a:t>Gestión de la seguridad de un solo despacho</a:t>
                      </a:r>
                      <a:r>
                        <a:rPr lang="es-ES_tradnl" sz="1200" b="1" dirty="0" smtClean="0">
                          <a:solidFill>
                            <a:srgbClr val="404040"/>
                          </a:solidFill>
                          <a:effectLst/>
                          <a:latin typeface="Cambria"/>
                          <a:ea typeface="ＭＳ 明朝"/>
                          <a:cs typeface="Times New Roman"/>
                        </a:rPr>
                        <a:t>.</a:t>
                      </a:r>
                      <a:r>
                        <a:rPr lang="es-ES_tradnl" sz="900" b="1" dirty="0">
                          <a:solidFill>
                            <a:srgbClr val="404040"/>
                          </a:solidFill>
                          <a:effectLst/>
                          <a:latin typeface="inherit"/>
                          <a:ea typeface="ＭＳ 明朝"/>
                          <a:cs typeface="Times New Roman"/>
                        </a:rPr>
                        <a:t> </a:t>
                      </a:r>
                      <a:endParaRPr lang="es-ES_tradnl" sz="1100" dirty="0">
                        <a:solidFill>
                          <a:srgbClr val="404040"/>
                        </a:solidFill>
                        <a:effectLst/>
                        <a:latin typeface="Cambria"/>
                        <a:ea typeface="ＭＳ 明朝"/>
                        <a:cs typeface="Times New Roman"/>
                      </a:endParaRPr>
                    </a:p>
                  </a:txBody>
                  <a:tcPr marL="68580" marR="68580" marT="0" marB="0" anchor="ctr"/>
                </a:tc>
                <a:tc>
                  <a:txBody>
                    <a:bodyPr/>
                    <a:lstStyle/>
                    <a:p>
                      <a:pPr algn="ctr">
                        <a:lnSpc>
                          <a:spcPct val="115000"/>
                        </a:lnSpc>
                        <a:spcBef>
                          <a:spcPts val="1000"/>
                        </a:spcBef>
                        <a:spcAft>
                          <a:spcPts val="0"/>
                        </a:spcAft>
                      </a:pPr>
                      <a:r>
                        <a:rPr lang="es-ES_tradnl" sz="1000" b="1" dirty="0">
                          <a:solidFill>
                            <a:srgbClr val="76923C"/>
                          </a:solidFill>
                          <a:effectLst/>
                          <a:latin typeface="Cambria"/>
                          <a:ea typeface="ＭＳ 明朝"/>
                          <a:cs typeface="Times New Roman"/>
                        </a:rPr>
                        <a:t> </a:t>
                      </a:r>
                      <a:r>
                        <a:rPr lang="es-ES_tradnl" sz="1400" b="1" dirty="0" smtClean="0">
                          <a:solidFill>
                            <a:srgbClr val="76923C"/>
                          </a:solidFill>
                          <a:effectLst/>
                          <a:latin typeface="Cambria"/>
                          <a:ea typeface="ＭＳ 明朝"/>
                          <a:cs typeface="Times New Roman"/>
                        </a:rPr>
                        <a:t>Administración </a:t>
                      </a:r>
                      <a:r>
                        <a:rPr lang="es-ES_tradnl" sz="1400" b="1" dirty="0">
                          <a:solidFill>
                            <a:srgbClr val="76923C"/>
                          </a:solidFill>
                          <a:effectLst/>
                          <a:latin typeface="Cambria"/>
                          <a:ea typeface="ＭＳ 明朝"/>
                          <a:cs typeface="Times New Roman"/>
                        </a:rPr>
                        <a:t>remota de </a:t>
                      </a:r>
                      <a:r>
                        <a:rPr lang="es-ES_tradnl" sz="1400" b="1" dirty="0" err="1">
                          <a:solidFill>
                            <a:srgbClr val="76923C"/>
                          </a:solidFill>
                          <a:effectLst/>
                          <a:latin typeface="Cambria"/>
                          <a:ea typeface="ＭＳ 明朝"/>
                          <a:cs typeface="Times New Roman"/>
                        </a:rPr>
                        <a:t>Avg</a:t>
                      </a:r>
                      <a:endParaRPr lang="es-ES_tradnl" sz="1000" dirty="0">
                        <a:effectLst/>
                        <a:latin typeface="Cambria"/>
                        <a:ea typeface="ＭＳ 明朝"/>
                        <a:cs typeface="Times New Roman"/>
                      </a:endParaRPr>
                    </a:p>
                  </a:txBody>
                  <a:tcPr marL="68580" marR="68580" marT="0" marB="0" anchor="ctr"/>
                </a:tc>
                <a:tc>
                  <a:txBody>
                    <a:bodyPr/>
                    <a:lstStyle/>
                    <a:p>
                      <a:pPr algn="ctr">
                        <a:lnSpc>
                          <a:spcPct val="115000"/>
                        </a:lnSpc>
                        <a:spcBef>
                          <a:spcPts val="1000"/>
                        </a:spcBef>
                        <a:spcAft>
                          <a:spcPts val="0"/>
                        </a:spcAft>
                      </a:pPr>
                      <a:endParaRPr lang="es-ES_tradnl" sz="1000">
                        <a:effectLst/>
                        <a:latin typeface="Cambria"/>
                        <a:ea typeface="ＭＳ 明朝"/>
                        <a:cs typeface="Times New Roman"/>
                      </a:endParaRPr>
                    </a:p>
                  </a:txBody>
                  <a:tcPr marL="68580" marR="68580" marT="0" marB="0" anchor="ctr"/>
                </a:tc>
              </a:tr>
              <a:tr h="513589">
                <a:tc>
                  <a:txBody>
                    <a:bodyPr/>
                    <a:lstStyle/>
                    <a:p>
                      <a:pPr algn="ctr">
                        <a:lnSpc>
                          <a:spcPct val="115000"/>
                        </a:lnSpc>
                        <a:spcBef>
                          <a:spcPts val="1000"/>
                        </a:spcBef>
                        <a:spcAft>
                          <a:spcPts val="0"/>
                        </a:spcAft>
                      </a:pPr>
                      <a:r>
                        <a:rPr lang="es-ES_tradnl" sz="1200" b="1" dirty="0">
                          <a:solidFill>
                            <a:srgbClr val="404040"/>
                          </a:solidFill>
                          <a:effectLst/>
                          <a:latin typeface="Cambria"/>
                          <a:ea typeface="ＭＳ 明朝"/>
                          <a:cs typeface="Times New Roman"/>
                        </a:rPr>
                        <a:t>Una interfaz sencilla para todo tipo de usuarios, profesores y alumnos</a:t>
                      </a:r>
                      <a:r>
                        <a:rPr lang="es-ES_tradnl" sz="1200" b="1" dirty="0" smtClean="0">
                          <a:solidFill>
                            <a:srgbClr val="404040"/>
                          </a:solidFill>
                          <a:effectLst/>
                          <a:latin typeface="Cambria"/>
                          <a:ea typeface="ＭＳ 明朝"/>
                          <a:cs typeface="Times New Roman"/>
                        </a:rPr>
                        <a:t>.</a:t>
                      </a:r>
                      <a:r>
                        <a:rPr lang="es-ES_tradnl" sz="900" b="1" dirty="0">
                          <a:solidFill>
                            <a:srgbClr val="404040"/>
                          </a:solidFill>
                          <a:effectLst/>
                          <a:latin typeface="inherit"/>
                          <a:ea typeface="ＭＳ 明朝"/>
                          <a:cs typeface="Times New Roman"/>
                        </a:rPr>
                        <a:t> </a:t>
                      </a:r>
                      <a:endParaRPr lang="es-ES_tradnl" sz="1100" dirty="0">
                        <a:solidFill>
                          <a:srgbClr val="404040"/>
                        </a:solidFill>
                        <a:effectLst/>
                        <a:latin typeface="Cambria"/>
                        <a:ea typeface="ＭＳ 明朝"/>
                        <a:cs typeface="Times New Roman"/>
                      </a:endParaRPr>
                    </a:p>
                  </a:txBody>
                  <a:tcPr marL="68580" marR="68580" marT="0" marB="0" anchor="ctr"/>
                </a:tc>
                <a:tc>
                  <a:txBody>
                    <a:bodyPr/>
                    <a:lstStyle/>
                    <a:p>
                      <a:pPr algn="ctr">
                        <a:lnSpc>
                          <a:spcPct val="115000"/>
                        </a:lnSpc>
                        <a:spcBef>
                          <a:spcPts val="1000"/>
                        </a:spcBef>
                        <a:spcAft>
                          <a:spcPts val="0"/>
                        </a:spcAft>
                      </a:pPr>
                      <a:r>
                        <a:rPr lang="es-ES_tradnl" sz="1000" b="1" dirty="0" err="1">
                          <a:solidFill>
                            <a:srgbClr val="76923C"/>
                          </a:solidFill>
                          <a:effectLst/>
                          <a:latin typeface="Cambria"/>
                          <a:ea typeface="ＭＳ 明朝"/>
                          <a:cs typeface="Times New Roman"/>
                        </a:rPr>
                        <a:t>Avg</a:t>
                      </a:r>
                      <a:r>
                        <a:rPr lang="es-ES_tradnl" sz="1000" b="1" dirty="0">
                          <a:solidFill>
                            <a:srgbClr val="76923C"/>
                          </a:solidFill>
                          <a:effectLst/>
                          <a:latin typeface="Cambria"/>
                          <a:ea typeface="ＭＳ 明朝"/>
                          <a:cs typeface="Times New Roman"/>
                        </a:rPr>
                        <a:t> proporciona una sencilla interfaz, además es utilizado por miles de usuarios en sus casas hecho que facilita el uso de este.</a:t>
                      </a:r>
                      <a:endParaRPr lang="es-ES_tradnl" sz="1000" dirty="0">
                        <a:effectLst/>
                        <a:latin typeface="Cambria"/>
                        <a:ea typeface="ＭＳ 明朝"/>
                        <a:cs typeface="Times New Roman"/>
                      </a:endParaRPr>
                    </a:p>
                  </a:txBody>
                  <a:tcPr marL="68580" marR="68580" marT="0" marB="0" anchor="ctr"/>
                </a:tc>
                <a:tc>
                  <a:txBody>
                    <a:bodyPr/>
                    <a:lstStyle/>
                    <a:p>
                      <a:pPr algn="ctr">
                        <a:lnSpc>
                          <a:spcPct val="115000"/>
                        </a:lnSpc>
                        <a:spcBef>
                          <a:spcPts val="1000"/>
                        </a:spcBef>
                        <a:spcAft>
                          <a:spcPts val="0"/>
                        </a:spcAft>
                      </a:pPr>
                      <a:endParaRPr lang="es-ES_tradnl" sz="1000">
                        <a:effectLst/>
                        <a:latin typeface="Cambria"/>
                        <a:ea typeface="ＭＳ 明朝"/>
                        <a:cs typeface="Times New Roman"/>
                      </a:endParaRPr>
                    </a:p>
                  </a:txBody>
                  <a:tcPr marL="68580" marR="68580" marT="0" marB="0" anchor="ctr"/>
                </a:tc>
              </a:tr>
              <a:tr h="513589">
                <a:tc>
                  <a:txBody>
                    <a:bodyPr/>
                    <a:lstStyle/>
                    <a:p>
                      <a:pPr algn="ctr">
                        <a:lnSpc>
                          <a:spcPct val="115000"/>
                        </a:lnSpc>
                        <a:spcBef>
                          <a:spcPts val="1000"/>
                        </a:spcBef>
                        <a:spcAft>
                          <a:spcPts val="0"/>
                        </a:spcAft>
                      </a:pPr>
                      <a:r>
                        <a:rPr lang="es-ES_tradnl" sz="1200" b="1" dirty="0">
                          <a:solidFill>
                            <a:srgbClr val="404040"/>
                          </a:solidFill>
                          <a:effectLst/>
                          <a:latin typeface="Cambria"/>
                          <a:ea typeface="ＭＳ 明朝"/>
                          <a:cs typeface="Times New Roman"/>
                        </a:rPr>
                        <a:t>Larga licencia </a:t>
                      </a:r>
                      <a:endParaRPr lang="es-ES_tradnl" sz="1000" dirty="0">
                        <a:solidFill>
                          <a:srgbClr val="404040"/>
                        </a:solidFill>
                        <a:effectLst/>
                        <a:latin typeface="Cambria"/>
                        <a:ea typeface="ＭＳ 明朝"/>
                        <a:cs typeface="Times New Roman"/>
                      </a:endParaRPr>
                    </a:p>
                  </a:txBody>
                  <a:tcPr marL="68580" marR="68580" marT="0" marB="0" anchor="ctr"/>
                </a:tc>
                <a:tc>
                  <a:txBody>
                    <a:bodyPr/>
                    <a:lstStyle/>
                    <a:p>
                      <a:pPr algn="ctr">
                        <a:lnSpc>
                          <a:spcPct val="115000"/>
                        </a:lnSpc>
                        <a:spcBef>
                          <a:spcPts val="1000"/>
                        </a:spcBef>
                        <a:spcAft>
                          <a:spcPts val="0"/>
                        </a:spcAft>
                      </a:pPr>
                      <a:r>
                        <a:rPr lang="es-ES_tradnl" sz="1600" b="1" dirty="0" smtClean="0">
                          <a:solidFill>
                            <a:srgbClr val="76923C"/>
                          </a:solidFill>
                          <a:effectLst/>
                          <a:latin typeface="Cambria"/>
                          <a:ea typeface="ＭＳ 明朝"/>
                          <a:cs typeface="Times New Roman"/>
                        </a:rPr>
                        <a:t>2 años</a:t>
                      </a:r>
                      <a:r>
                        <a:rPr lang="es-ES_tradnl" sz="1600" b="1" baseline="0" dirty="0" smtClean="0">
                          <a:solidFill>
                            <a:srgbClr val="76923C"/>
                          </a:solidFill>
                          <a:effectLst/>
                          <a:latin typeface="Cambria"/>
                          <a:ea typeface="ＭＳ 明朝"/>
                          <a:cs typeface="Times New Roman"/>
                        </a:rPr>
                        <a:t> de licencia.</a:t>
                      </a:r>
                      <a:endParaRPr lang="es-ES_tradnl" sz="1600" dirty="0">
                        <a:effectLst/>
                        <a:latin typeface="Cambria"/>
                        <a:ea typeface="ＭＳ 明朝"/>
                        <a:cs typeface="Times New Roman"/>
                      </a:endParaRPr>
                    </a:p>
                  </a:txBody>
                  <a:tcPr marL="68580" marR="68580" marT="0" marB="0" anchor="ctr"/>
                </a:tc>
                <a:tc>
                  <a:txBody>
                    <a:bodyPr/>
                    <a:lstStyle/>
                    <a:p>
                      <a:pPr algn="ctr">
                        <a:lnSpc>
                          <a:spcPct val="115000"/>
                        </a:lnSpc>
                        <a:spcBef>
                          <a:spcPts val="1000"/>
                        </a:spcBef>
                        <a:spcAft>
                          <a:spcPts val="0"/>
                        </a:spcAft>
                      </a:pPr>
                      <a:endParaRPr lang="es-ES_tradnl" sz="1600" dirty="0">
                        <a:effectLst/>
                        <a:latin typeface="Cambria"/>
                        <a:ea typeface="ＭＳ 明朝"/>
                        <a:cs typeface="Times New Roman"/>
                      </a:endParaRPr>
                    </a:p>
                  </a:txBody>
                  <a:tcPr marL="68580" marR="68580" marT="0" marB="0" anchor="ctr"/>
                </a:tc>
              </a:tr>
            </a:tbl>
          </a:graphicData>
        </a:graphic>
      </p:graphicFrame>
      <p:pic>
        <p:nvPicPr>
          <p:cNvPr id="6" name="Imagen 5"/>
          <p:cNvPicPr>
            <a:picLocks noChangeAspect="1"/>
          </p:cNvPicPr>
          <p:nvPr/>
        </p:nvPicPr>
        <p:blipFill>
          <a:blip r:embed="rId2"/>
          <a:stretch>
            <a:fillRect/>
          </a:stretch>
        </p:blipFill>
        <p:spPr>
          <a:xfrm>
            <a:off x="7059943" y="2732169"/>
            <a:ext cx="592840" cy="592840"/>
          </a:xfrm>
          <a:prstGeom prst="rect">
            <a:avLst/>
          </a:prstGeom>
        </p:spPr>
      </p:pic>
      <p:pic>
        <p:nvPicPr>
          <p:cNvPr id="7" name="Imagen 6"/>
          <p:cNvPicPr>
            <a:picLocks noChangeAspect="1"/>
          </p:cNvPicPr>
          <p:nvPr/>
        </p:nvPicPr>
        <p:blipFill>
          <a:blip r:embed="rId2"/>
          <a:stretch>
            <a:fillRect/>
          </a:stretch>
        </p:blipFill>
        <p:spPr>
          <a:xfrm>
            <a:off x="7059943" y="3271153"/>
            <a:ext cx="592840" cy="592840"/>
          </a:xfrm>
          <a:prstGeom prst="rect">
            <a:avLst/>
          </a:prstGeom>
        </p:spPr>
      </p:pic>
      <p:pic>
        <p:nvPicPr>
          <p:cNvPr id="8" name="Imagen 7"/>
          <p:cNvPicPr>
            <a:picLocks noChangeAspect="1"/>
          </p:cNvPicPr>
          <p:nvPr/>
        </p:nvPicPr>
        <p:blipFill>
          <a:blip r:embed="rId2"/>
          <a:stretch>
            <a:fillRect/>
          </a:stretch>
        </p:blipFill>
        <p:spPr>
          <a:xfrm>
            <a:off x="7068323" y="3767287"/>
            <a:ext cx="592840" cy="592840"/>
          </a:xfrm>
          <a:prstGeom prst="rect">
            <a:avLst/>
          </a:prstGeom>
        </p:spPr>
      </p:pic>
      <p:pic>
        <p:nvPicPr>
          <p:cNvPr id="9" name="Imagen 8"/>
          <p:cNvPicPr>
            <a:picLocks noChangeAspect="1"/>
          </p:cNvPicPr>
          <p:nvPr/>
        </p:nvPicPr>
        <p:blipFill>
          <a:blip r:embed="rId2"/>
          <a:stretch>
            <a:fillRect/>
          </a:stretch>
        </p:blipFill>
        <p:spPr>
          <a:xfrm>
            <a:off x="7068323" y="4260128"/>
            <a:ext cx="592840" cy="592840"/>
          </a:xfrm>
          <a:prstGeom prst="rect">
            <a:avLst/>
          </a:prstGeom>
        </p:spPr>
      </p:pic>
      <p:pic>
        <p:nvPicPr>
          <p:cNvPr id="10" name="Imagen 9"/>
          <p:cNvPicPr>
            <a:picLocks noChangeAspect="1"/>
          </p:cNvPicPr>
          <p:nvPr/>
        </p:nvPicPr>
        <p:blipFill>
          <a:blip r:embed="rId2"/>
          <a:stretch>
            <a:fillRect/>
          </a:stretch>
        </p:blipFill>
        <p:spPr>
          <a:xfrm>
            <a:off x="7068323" y="4852968"/>
            <a:ext cx="592840" cy="592840"/>
          </a:xfrm>
          <a:prstGeom prst="rect">
            <a:avLst/>
          </a:prstGeom>
        </p:spPr>
      </p:pic>
      <p:pic>
        <p:nvPicPr>
          <p:cNvPr id="11" name="Imagen 10"/>
          <p:cNvPicPr>
            <a:picLocks noChangeAspect="1"/>
          </p:cNvPicPr>
          <p:nvPr/>
        </p:nvPicPr>
        <p:blipFill>
          <a:blip r:embed="rId2"/>
          <a:stretch>
            <a:fillRect/>
          </a:stretch>
        </p:blipFill>
        <p:spPr>
          <a:xfrm>
            <a:off x="7068323" y="5464666"/>
            <a:ext cx="592840" cy="592840"/>
          </a:xfrm>
          <a:prstGeom prst="rect">
            <a:avLst/>
          </a:prstGeom>
        </p:spPr>
      </p:pic>
      <p:pic>
        <p:nvPicPr>
          <p:cNvPr id="12" name="Imagen 11"/>
          <p:cNvPicPr>
            <a:picLocks noChangeAspect="1"/>
          </p:cNvPicPr>
          <p:nvPr/>
        </p:nvPicPr>
        <p:blipFill>
          <a:blip r:embed="rId2"/>
          <a:stretch>
            <a:fillRect/>
          </a:stretch>
        </p:blipFill>
        <p:spPr>
          <a:xfrm>
            <a:off x="7068323" y="2209518"/>
            <a:ext cx="592840" cy="592840"/>
          </a:xfrm>
          <a:prstGeom prst="rect">
            <a:avLst/>
          </a:prstGeom>
        </p:spPr>
      </p:pic>
      <p:pic>
        <p:nvPicPr>
          <p:cNvPr id="13" name="Imagen 12"/>
          <p:cNvPicPr>
            <a:picLocks noChangeAspect="1"/>
          </p:cNvPicPr>
          <p:nvPr/>
        </p:nvPicPr>
        <p:blipFill>
          <a:blip r:embed="rId2"/>
          <a:stretch>
            <a:fillRect/>
          </a:stretch>
        </p:blipFill>
        <p:spPr>
          <a:xfrm>
            <a:off x="7059943" y="1726791"/>
            <a:ext cx="592840" cy="592840"/>
          </a:xfrm>
          <a:prstGeom prst="rect">
            <a:avLst/>
          </a:prstGeom>
        </p:spPr>
      </p:pic>
    </p:spTree>
    <p:extLst>
      <p:ext uri="{BB962C8B-B14F-4D97-AF65-F5344CB8AC3E}">
        <p14:creationId xmlns:p14="http://schemas.microsoft.com/office/powerpoint/2010/main" val="1026413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54242" y="345141"/>
            <a:ext cx="5732558" cy="1143000"/>
          </a:xfrm>
        </p:spPr>
        <p:txBody>
          <a:bodyPr/>
          <a:lstStyle/>
          <a:p>
            <a:pPr algn="l"/>
            <a:r>
              <a:rPr lang="es-ES" dirty="0" smtClean="0"/>
              <a:t>AVG: Precios</a:t>
            </a:r>
            <a:endParaRPr lang="es-ES" dirty="0"/>
          </a:p>
        </p:txBody>
      </p:sp>
      <p:sp>
        <p:nvSpPr>
          <p:cNvPr id="3" name="Marcador de contenido 2"/>
          <p:cNvSpPr>
            <a:spLocks noGrp="1"/>
          </p:cNvSpPr>
          <p:nvPr>
            <p:ph sz="half" idx="1"/>
          </p:nvPr>
        </p:nvSpPr>
        <p:spPr/>
        <p:txBody>
          <a:bodyPr>
            <a:normAutofit fontScale="92500" lnSpcReduction="10000"/>
          </a:bodyPr>
          <a:lstStyle/>
          <a:p>
            <a:pPr lvl="0" fontAlgn="base"/>
            <a:r>
              <a:rPr lang="es-ES_tradnl" dirty="0" smtClean="0"/>
              <a:t>Sale mas económico contratar un dos frente a uno.</a:t>
            </a:r>
            <a:endParaRPr lang="es-ES_tradnl" dirty="0"/>
          </a:p>
          <a:p>
            <a:pPr lvl="0" fontAlgn="base"/>
            <a:r>
              <a:rPr lang="es-ES_tradnl" dirty="0" smtClean="0"/>
              <a:t>Los </a:t>
            </a:r>
            <a:r>
              <a:rPr lang="es-ES_tradnl" dirty="0"/>
              <a:t>descuentos de educación son del 50% para nuestro </a:t>
            </a:r>
            <a:r>
              <a:rPr lang="es-ES_tradnl" dirty="0" smtClean="0"/>
              <a:t>centro, situando </a:t>
            </a:r>
            <a:r>
              <a:rPr lang="es-ES_tradnl" dirty="0"/>
              <a:t>así su precio entre los mas competitivos.</a:t>
            </a:r>
          </a:p>
          <a:p>
            <a:pPr lvl="0" fontAlgn="base"/>
            <a:r>
              <a:rPr lang="es-ES_tradnl" dirty="0"/>
              <a:t>Existe un periodo de prueba para experimentar el antivirus.</a:t>
            </a:r>
          </a:p>
          <a:p>
            <a:endParaRPr lang="es-ES" dirty="0"/>
          </a:p>
        </p:txBody>
      </p:sp>
      <p:sp>
        <p:nvSpPr>
          <p:cNvPr id="4" name="Marcador de contenido 3"/>
          <p:cNvSpPr>
            <a:spLocks noGrp="1"/>
          </p:cNvSpPr>
          <p:nvPr>
            <p:ph sz="half" idx="13"/>
          </p:nvPr>
        </p:nvSpPr>
        <p:spPr>
          <a:xfrm>
            <a:off x="762000" y="4638215"/>
            <a:ext cx="7656512" cy="1554480"/>
          </a:xfrm>
        </p:spPr>
        <p:txBody>
          <a:bodyPr>
            <a:normAutofit/>
          </a:bodyPr>
          <a:lstStyle/>
          <a:p>
            <a:pPr marL="0" indent="0">
              <a:buNone/>
            </a:pPr>
            <a:r>
              <a:rPr lang="es-ES_tradnl" dirty="0"/>
              <a:t>Por eso la versión </a:t>
            </a:r>
            <a:r>
              <a:rPr lang="es-ES_tradnl" dirty="0"/>
              <a:t>solicitada (AVG Internet Security Business </a:t>
            </a:r>
            <a:r>
              <a:rPr lang="es-ES_tradnl" dirty="0" smtClean="0"/>
              <a:t>Edition</a:t>
            </a:r>
            <a:r>
              <a:rPr lang="es-ES_tradnl" dirty="0" smtClean="0"/>
              <a:t>) </a:t>
            </a:r>
            <a:r>
              <a:rPr lang="es-ES_tradnl" dirty="0"/>
              <a:t>se quedaría en </a:t>
            </a:r>
            <a:r>
              <a:rPr lang="es-ES_tradnl" b="1" dirty="0">
                <a:solidFill>
                  <a:srgbClr val="008000"/>
                </a:solidFill>
              </a:rPr>
              <a:t>1250.3 </a:t>
            </a:r>
            <a:r>
              <a:rPr lang="es-ES" dirty="0" smtClean="0">
                <a:solidFill>
                  <a:srgbClr val="008000"/>
                </a:solidFill>
              </a:rPr>
              <a:t>€</a:t>
            </a:r>
            <a:r>
              <a:rPr lang="es-ES_tradnl" dirty="0" smtClean="0">
                <a:solidFill>
                  <a:srgbClr val="008000"/>
                </a:solidFill>
              </a:rPr>
              <a:t> </a:t>
            </a:r>
            <a:r>
              <a:rPr lang="es-ES_tradnl" dirty="0"/>
              <a:t>por dos años de licencia para 50 equipos con todas la prestaciones citadas anteriormente</a:t>
            </a:r>
            <a:r>
              <a:rPr lang="es-ES_tradnl" dirty="0" smtClean="0"/>
              <a:t>, </a:t>
            </a:r>
            <a:r>
              <a:rPr lang="es-ES_tradnl" dirty="0"/>
              <a:t>también se podría </a:t>
            </a:r>
            <a:r>
              <a:rPr lang="es-ES_tradnl" dirty="0" smtClean="0"/>
              <a:t>experimentar en </a:t>
            </a:r>
            <a:r>
              <a:rPr lang="es-ES_tradnl" dirty="0"/>
              <a:t>el periodo de prueba.</a:t>
            </a:r>
          </a:p>
          <a:p>
            <a:pPr marL="0" indent="0">
              <a:buNone/>
            </a:pPr>
            <a:endParaRPr lang="es-ES" dirty="0"/>
          </a:p>
        </p:txBody>
      </p:sp>
      <p:pic>
        <p:nvPicPr>
          <p:cNvPr id="5" name="Imagen 4"/>
          <p:cNvPicPr>
            <a:picLocks noChangeAspect="1"/>
          </p:cNvPicPr>
          <p:nvPr/>
        </p:nvPicPr>
        <p:blipFill>
          <a:blip r:embed="rId2"/>
          <a:stretch>
            <a:fillRect/>
          </a:stretch>
        </p:blipFill>
        <p:spPr>
          <a:xfrm>
            <a:off x="1495629" y="347039"/>
            <a:ext cx="1141102" cy="1141102"/>
          </a:xfrm>
          <a:prstGeom prst="rect">
            <a:avLst/>
          </a:prstGeom>
        </p:spPr>
      </p:pic>
      <p:sp>
        <p:nvSpPr>
          <p:cNvPr id="7" name="CuadroTexto 6"/>
          <p:cNvSpPr txBox="1"/>
          <p:nvPr/>
        </p:nvSpPr>
        <p:spPr>
          <a:xfrm>
            <a:off x="6734598" y="6154736"/>
            <a:ext cx="1954381" cy="369332"/>
          </a:xfrm>
          <a:prstGeom prst="rect">
            <a:avLst/>
          </a:prstGeom>
          <a:noFill/>
        </p:spPr>
        <p:txBody>
          <a:bodyPr wrap="none" rtlCol="0">
            <a:spAutoFit/>
          </a:bodyPr>
          <a:lstStyle/>
          <a:p>
            <a:r>
              <a:rPr lang="es-ES" dirty="0" smtClean="0">
                <a:solidFill>
                  <a:schemeClr val="accent1">
                    <a:lumMod val="75000"/>
                  </a:schemeClr>
                </a:solidFill>
              </a:rPr>
              <a:t>AVG antivirus </a:t>
            </a:r>
            <a:r>
              <a:rPr lang="es-ES" dirty="0" smtClean="0">
                <a:solidFill>
                  <a:schemeClr val="tx1">
                    <a:lumMod val="75000"/>
                    <a:lumOff val="25000"/>
                  </a:schemeClr>
                </a:solidFill>
              </a:rPr>
              <a:t>|</a:t>
            </a:r>
            <a:r>
              <a:rPr lang="es-ES" dirty="0" smtClean="0"/>
              <a:t> 4</a:t>
            </a:r>
            <a:endParaRPr lang="es-ES" dirty="0"/>
          </a:p>
        </p:txBody>
      </p:sp>
    </p:spTree>
    <p:extLst>
      <p:ext uri="{BB962C8B-B14F-4D97-AF65-F5344CB8AC3E}">
        <p14:creationId xmlns:p14="http://schemas.microsoft.com/office/powerpoint/2010/main" val="14086482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6734598" y="6154736"/>
            <a:ext cx="1952202" cy="369332"/>
          </a:xfrm>
          <a:prstGeom prst="rect">
            <a:avLst/>
          </a:prstGeom>
          <a:noFill/>
        </p:spPr>
        <p:txBody>
          <a:bodyPr wrap="none" rtlCol="0">
            <a:spAutoFit/>
          </a:bodyPr>
          <a:lstStyle/>
          <a:p>
            <a:r>
              <a:rPr lang="es-ES" dirty="0" smtClean="0">
                <a:solidFill>
                  <a:schemeClr val="accent1">
                    <a:lumMod val="75000"/>
                  </a:schemeClr>
                </a:solidFill>
              </a:rPr>
              <a:t>AVG antivirus </a:t>
            </a:r>
            <a:r>
              <a:rPr lang="es-ES" dirty="0" smtClean="0">
                <a:solidFill>
                  <a:schemeClr val="tx1">
                    <a:lumMod val="75000"/>
                    <a:lumOff val="25000"/>
                  </a:schemeClr>
                </a:solidFill>
              </a:rPr>
              <a:t>|</a:t>
            </a:r>
            <a:r>
              <a:rPr lang="es-ES" dirty="0" smtClean="0"/>
              <a:t> 5</a:t>
            </a:r>
            <a:endParaRPr lang="es-ES" dirty="0"/>
          </a:p>
        </p:txBody>
      </p:sp>
      <p:pic>
        <p:nvPicPr>
          <p:cNvPr id="4" name="Imagen 3" descr="Box_Avira_Antivirus_Premium_2012_vi-500x50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4904"/>
            <a:ext cx="4467013" cy="4467013"/>
          </a:xfrm>
          <a:prstGeom prst="rect">
            <a:avLst/>
          </a:prstGeom>
        </p:spPr>
      </p:pic>
      <p:sp>
        <p:nvSpPr>
          <p:cNvPr id="7" name="Título 1"/>
          <p:cNvSpPr>
            <a:spLocks noGrp="1"/>
          </p:cNvSpPr>
          <p:nvPr>
            <p:ph type="title"/>
          </p:nvPr>
        </p:nvSpPr>
        <p:spPr>
          <a:xfrm>
            <a:off x="5051425" y="381001"/>
            <a:ext cx="3635375" cy="833904"/>
          </a:xfrm>
        </p:spPr>
        <p:txBody>
          <a:bodyPr/>
          <a:lstStyle/>
          <a:p>
            <a:r>
              <a:rPr lang="es-ES" dirty="0" err="1" smtClean="0">
                <a:latin typeface="Arial"/>
                <a:cs typeface="Arial"/>
              </a:rPr>
              <a:t>Avira</a:t>
            </a:r>
            <a:endParaRPr lang="es-ES" dirty="0">
              <a:latin typeface="Arial"/>
              <a:cs typeface="Arial"/>
            </a:endParaRPr>
          </a:p>
        </p:txBody>
      </p:sp>
      <p:sp>
        <p:nvSpPr>
          <p:cNvPr id="8" name="Marcador de contenido 2"/>
          <p:cNvSpPr txBox="1">
            <a:spLocks/>
          </p:cNvSpPr>
          <p:nvPr/>
        </p:nvSpPr>
        <p:spPr>
          <a:xfrm>
            <a:off x="4819107" y="1419096"/>
            <a:ext cx="3867693" cy="4735640"/>
          </a:xfrm>
          <a:prstGeom prst="rect">
            <a:avLst/>
          </a:prstGeom>
        </p:spPr>
        <p:txBody>
          <a:bodyPr>
            <a:normAutofit fontScale="70000" lnSpcReduction="20000"/>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s-ES" sz="3100" dirty="0" smtClean="0"/>
              <a:t>Introducción:</a:t>
            </a:r>
          </a:p>
          <a:p>
            <a:pPr marL="0" indent="0">
              <a:buNone/>
            </a:pPr>
            <a:r>
              <a:rPr lang="es-ES_tradnl" sz="2400" dirty="0" err="1" smtClean="0"/>
              <a:t>Avira</a:t>
            </a:r>
            <a:r>
              <a:rPr lang="es-ES_tradnl" sz="2400" dirty="0" smtClean="0"/>
              <a:t> es uno de lo antivirus mas completos del mercado, también como </a:t>
            </a:r>
            <a:r>
              <a:rPr lang="es-ES_tradnl" sz="2400" dirty="0" err="1" smtClean="0"/>
              <a:t>avg</a:t>
            </a:r>
            <a:r>
              <a:rPr lang="es-ES_tradnl" sz="2400" dirty="0" smtClean="0"/>
              <a:t> tiene una versión para usuario gratuita y hace descuentos para educación. La interfaz es mas desconocida y difícil y esto puede dificultar su ejecución.</a:t>
            </a:r>
            <a:endParaRPr lang="es-ES" sz="2400" dirty="0" smtClean="0"/>
          </a:p>
          <a:p>
            <a:r>
              <a:rPr lang="es-ES" sz="3200" dirty="0" smtClean="0"/>
              <a:t>Qué ofrece?:</a:t>
            </a:r>
          </a:p>
          <a:p>
            <a:pPr marL="0" indent="0">
              <a:buNone/>
            </a:pPr>
            <a:r>
              <a:rPr lang="es-ES_tradnl" sz="2400" dirty="0" smtClean="0"/>
              <a:t>Posee las mismas características que </a:t>
            </a:r>
            <a:r>
              <a:rPr lang="es-ES_tradnl" sz="2400" dirty="0" err="1" smtClean="0"/>
              <a:t>avg</a:t>
            </a:r>
            <a:r>
              <a:rPr lang="es-ES_tradnl" sz="2400" dirty="0" smtClean="0"/>
              <a:t> antivirus.</a:t>
            </a:r>
            <a:endParaRPr lang="es-ES" sz="2400" dirty="0" smtClean="0"/>
          </a:p>
          <a:p>
            <a:r>
              <a:rPr lang="es-ES" sz="3200" dirty="0" smtClean="0"/>
              <a:t>Precios:</a:t>
            </a:r>
          </a:p>
          <a:p>
            <a:pPr marL="0" indent="0">
              <a:buNone/>
            </a:pPr>
            <a:r>
              <a:rPr lang="es-ES" sz="2400" dirty="0" smtClean="0"/>
              <a:t>También hacen descuentos por educación pero es algo mas caro: </a:t>
            </a:r>
            <a:r>
              <a:rPr lang="es-ES" sz="2400" b="1" dirty="0" smtClean="0"/>
              <a:t>1503.6</a:t>
            </a:r>
            <a:r>
              <a:rPr lang="es-ES" sz="2400" dirty="0" smtClean="0"/>
              <a:t> euros.</a:t>
            </a:r>
          </a:p>
          <a:p>
            <a:pPr marL="457200" indent="-457200">
              <a:buFont typeface="+mj-lt"/>
              <a:buAutoNum type="arabicPeriod"/>
            </a:pPr>
            <a:endParaRPr lang="es-ES" dirty="0"/>
          </a:p>
          <a:p>
            <a:pPr marL="457200" indent="-457200">
              <a:buFont typeface="+mj-lt"/>
              <a:buAutoNum type="arabicPeriod"/>
            </a:pPr>
            <a:endParaRPr lang="es-ES" dirty="0"/>
          </a:p>
          <a:p>
            <a:pPr lvl="1"/>
            <a:endParaRPr lang="es-ES" dirty="0"/>
          </a:p>
        </p:txBody>
      </p:sp>
    </p:spTree>
    <p:extLst>
      <p:ext uri="{BB962C8B-B14F-4D97-AF65-F5344CB8AC3E}">
        <p14:creationId xmlns:p14="http://schemas.microsoft.com/office/powerpoint/2010/main" val="42439969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52538" y="1587660"/>
            <a:ext cx="2484874" cy="3881226"/>
          </a:xfrm>
          <a:prstGeom prst="rect">
            <a:avLst/>
          </a:prstGeom>
        </p:spPr>
      </p:pic>
      <p:sp>
        <p:nvSpPr>
          <p:cNvPr id="7" name="CuadroTexto 6"/>
          <p:cNvSpPr txBox="1"/>
          <p:nvPr/>
        </p:nvSpPr>
        <p:spPr>
          <a:xfrm>
            <a:off x="6734598" y="6154736"/>
            <a:ext cx="1952202" cy="369332"/>
          </a:xfrm>
          <a:prstGeom prst="rect">
            <a:avLst/>
          </a:prstGeom>
          <a:noFill/>
        </p:spPr>
        <p:txBody>
          <a:bodyPr wrap="none" rtlCol="0">
            <a:spAutoFit/>
          </a:bodyPr>
          <a:lstStyle/>
          <a:p>
            <a:r>
              <a:rPr lang="es-ES" dirty="0" smtClean="0">
                <a:solidFill>
                  <a:schemeClr val="accent1">
                    <a:lumMod val="75000"/>
                  </a:schemeClr>
                </a:solidFill>
              </a:rPr>
              <a:t>AVG antivirus </a:t>
            </a:r>
            <a:r>
              <a:rPr lang="es-ES" dirty="0" smtClean="0">
                <a:solidFill>
                  <a:schemeClr val="tx1">
                    <a:lumMod val="75000"/>
                    <a:lumOff val="25000"/>
                  </a:schemeClr>
                </a:solidFill>
              </a:rPr>
              <a:t>|</a:t>
            </a:r>
            <a:r>
              <a:rPr lang="es-ES" dirty="0" smtClean="0"/>
              <a:t> 6</a:t>
            </a:r>
            <a:endParaRPr lang="es-ES" dirty="0"/>
          </a:p>
        </p:txBody>
      </p:sp>
      <p:sp>
        <p:nvSpPr>
          <p:cNvPr id="6" name="Título 1"/>
          <p:cNvSpPr>
            <a:spLocks noGrp="1"/>
          </p:cNvSpPr>
          <p:nvPr>
            <p:ph type="title"/>
          </p:nvPr>
        </p:nvSpPr>
        <p:spPr>
          <a:xfrm>
            <a:off x="5051425" y="381001"/>
            <a:ext cx="3635375" cy="833904"/>
          </a:xfrm>
        </p:spPr>
        <p:txBody>
          <a:bodyPr/>
          <a:lstStyle/>
          <a:p>
            <a:r>
              <a:rPr lang="es-ES" dirty="0" smtClean="0">
                <a:latin typeface="Arial"/>
                <a:cs typeface="Arial"/>
              </a:rPr>
              <a:t>NOD 32</a:t>
            </a:r>
            <a:endParaRPr lang="es-ES" dirty="0">
              <a:latin typeface="Arial"/>
              <a:cs typeface="Arial"/>
            </a:endParaRPr>
          </a:p>
        </p:txBody>
      </p:sp>
      <p:sp>
        <p:nvSpPr>
          <p:cNvPr id="9" name="Marcador de contenido 2"/>
          <p:cNvSpPr txBox="1">
            <a:spLocks/>
          </p:cNvSpPr>
          <p:nvPr/>
        </p:nvSpPr>
        <p:spPr>
          <a:xfrm>
            <a:off x="4819107" y="1419096"/>
            <a:ext cx="3867693" cy="4735640"/>
          </a:xfrm>
          <a:prstGeom prst="rect">
            <a:avLst/>
          </a:prstGeom>
        </p:spPr>
        <p:txBody>
          <a:bodyPr>
            <a:normAutofit fontScale="77500" lnSpcReduction="20000"/>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s-ES" sz="2800" dirty="0" smtClean="0"/>
              <a:t>Introducción:</a:t>
            </a:r>
          </a:p>
          <a:p>
            <a:pPr marL="0" indent="0">
              <a:buNone/>
            </a:pPr>
            <a:r>
              <a:rPr lang="es-ES_tradnl" sz="2000" dirty="0"/>
              <a:t>NOD 32 es uno de los antivirus mas potentes del mercado pero no muestra facilidades para empresas </a:t>
            </a:r>
            <a:r>
              <a:rPr lang="es-ES_tradnl" sz="2000" dirty="0" smtClean="0"/>
              <a:t>con </a:t>
            </a:r>
            <a:r>
              <a:rPr lang="es-ES_tradnl" sz="2000" dirty="0"/>
              <a:t>muchos equipos, </a:t>
            </a:r>
            <a:r>
              <a:rPr lang="es-ES_tradnl" sz="2000" dirty="0" smtClean="0"/>
              <a:t>tampoco </a:t>
            </a:r>
            <a:r>
              <a:rPr lang="es-ES_tradnl" sz="2000" dirty="0"/>
              <a:t>muestra ningún descuento por pertenecer a educación. Además su licencia es solo de un año y  no posee protección de la cuenta de correo electrónico.</a:t>
            </a:r>
          </a:p>
          <a:p>
            <a:r>
              <a:rPr lang="es-ES" sz="2800" dirty="0" smtClean="0"/>
              <a:t>Qué ofrece?:</a:t>
            </a:r>
          </a:p>
          <a:p>
            <a:pPr marL="0" indent="0">
              <a:buNone/>
            </a:pPr>
            <a:r>
              <a:rPr lang="es-ES_tradnl" dirty="0"/>
              <a:t>Posee las menos características </a:t>
            </a:r>
            <a:r>
              <a:rPr lang="es-ES_tradnl" dirty="0" smtClean="0"/>
              <a:t>que </a:t>
            </a:r>
            <a:r>
              <a:rPr lang="es-ES_tradnl" dirty="0" err="1" smtClean="0"/>
              <a:t>avg</a:t>
            </a:r>
            <a:r>
              <a:rPr lang="es-ES_tradnl" dirty="0" smtClean="0"/>
              <a:t> </a:t>
            </a:r>
            <a:r>
              <a:rPr lang="es-ES_tradnl" dirty="0"/>
              <a:t>antivirus, y no tiene filtro anti-</a:t>
            </a:r>
            <a:r>
              <a:rPr lang="es-ES_tradnl" dirty="0" err="1" smtClean="0"/>
              <a:t>spam</a:t>
            </a:r>
            <a:endParaRPr lang="es-ES_tradnl" dirty="0"/>
          </a:p>
          <a:p>
            <a:r>
              <a:rPr lang="es-ES" sz="2800" dirty="0" smtClean="0"/>
              <a:t>Precios:</a:t>
            </a:r>
          </a:p>
          <a:p>
            <a:pPr marL="0" indent="0">
              <a:buNone/>
            </a:pPr>
            <a:r>
              <a:rPr lang="es-ES_tradnl" dirty="0"/>
              <a:t>El precio para 50 equipos por </a:t>
            </a:r>
            <a:r>
              <a:rPr lang="es-ES_tradnl" b="1" dirty="0"/>
              <a:t>un año</a:t>
            </a:r>
            <a:r>
              <a:rPr lang="es-ES_tradnl" dirty="0"/>
              <a:t> es de </a:t>
            </a:r>
            <a:r>
              <a:rPr lang="es-ES_tradnl" b="1" dirty="0"/>
              <a:t>1096 euros</a:t>
            </a:r>
            <a:r>
              <a:rPr lang="es-ES_tradnl" dirty="0"/>
              <a:t> </a:t>
            </a:r>
            <a:endParaRPr lang="es-ES" dirty="0"/>
          </a:p>
          <a:p>
            <a:pPr marL="457200" indent="-457200">
              <a:buFont typeface="+mj-lt"/>
              <a:buAutoNum type="arabicPeriod"/>
            </a:pPr>
            <a:endParaRPr lang="es-ES" dirty="0"/>
          </a:p>
          <a:p>
            <a:pPr lvl="1"/>
            <a:endParaRPr lang="es-ES" dirty="0"/>
          </a:p>
        </p:txBody>
      </p:sp>
    </p:spTree>
    <p:extLst>
      <p:ext uri="{BB962C8B-B14F-4D97-AF65-F5344CB8AC3E}">
        <p14:creationId xmlns:p14="http://schemas.microsoft.com/office/powerpoint/2010/main" val="22144514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Sin título.png"/>
          <p:cNvPicPr>
            <a:picLocks noChangeAspect="1"/>
          </p:cNvPicPr>
          <p:nvPr/>
        </p:nvPicPr>
        <p:blipFill>
          <a:blip r:embed="rId2">
            <a:extLst>
              <a:ext uri="{BEBA8EAE-BF5A-486C-A8C5-ECC9F3942E4B}">
                <a14:imgProps xmlns:a14="http://schemas.microsoft.com/office/drawing/2010/main">
                  <a14:imgLayer r:embed="rId3">
                    <a14:imgEffect>
                      <a14:backgroundRemoval t="9701" b="93413" l="0" r="97206">
                        <a14:foregroundMark x1="26747" y1="55689" x2="21357" y2="73653"/>
                        <a14:foregroundMark x1="94012" y1="15569" x2="97206" y2="82874"/>
                        <a14:foregroundMark x1="4591" y1="19641" x2="3593" y2="82874"/>
                        <a14:foregroundMark x1="18563" y1="82036" x2="80439" y2="80958"/>
                        <a14:foregroundMark x1="87226" y1="71257" x2="88623" y2="74731"/>
                        <a14:foregroundMark x1="72455" y1="72814" x2="80040" y2="72814"/>
                        <a14:backgroundMark x1="92216" y1="87425" x2="71856" y2="89102"/>
                      </a14:backgroundRemoval>
                    </a14:imgEffect>
                  </a14:imgLayer>
                </a14:imgProps>
              </a:ext>
              <a:ext uri="{28A0092B-C50C-407E-A947-70E740481C1C}">
                <a14:useLocalDpi xmlns:a14="http://schemas.microsoft.com/office/drawing/2010/main" val="0"/>
              </a:ext>
            </a:extLst>
          </a:blip>
          <a:stretch>
            <a:fillRect/>
          </a:stretch>
        </p:blipFill>
        <p:spPr>
          <a:xfrm>
            <a:off x="674668" y="1041969"/>
            <a:ext cx="2776549" cy="4627582"/>
          </a:xfrm>
          <a:prstGeom prst="rect">
            <a:avLst/>
          </a:prstGeom>
        </p:spPr>
      </p:pic>
      <p:sp>
        <p:nvSpPr>
          <p:cNvPr id="6" name="CuadroTexto 5"/>
          <p:cNvSpPr txBox="1"/>
          <p:nvPr/>
        </p:nvSpPr>
        <p:spPr>
          <a:xfrm>
            <a:off x="6734598" y="6154736"/>
            <a:ext cx="1952202" cy="369332"/>
          </a:xfrm>
          <a:prstGeom prst="rect">
            <a:avLst/>
          </a:prstGeom>
          <a:noFill/>
        </p:spPr>
        <p:txBody>
          <a:bodyPr wrap="none" rtlCol="0">
            <a:spAutoFit/>
          </a:bodyPr>
          <a:lstStyle/>
          <a:p>
            <a:r>
              <a:rPr lang="es-ES" dirty="0" smtClean="0">
                <a:solidFill>
                  <a:schemeClr val="accent1">
                    <a:lumMod val="75000"/>
                  </a:schemeClr>
                </a:solidFill>
              </a:rPr>
              <a:t>AVG antivirus </a:t>
            </a:r>
            <a:r>
              <a:rPr lang="es-ES" dirty="0" smtClean="0">
                <a:solidFill>
                  <a:schemeClr val="tx1">
                    <a:lumMod val="75000"/>
                    <a:lumOff val="25000"/>
                  </a:schemeClr>
                </a:solidFill>
              </a:rPr>
              <a:t>|</a:t>
            </a:r>
            <a:r>
              <a:rPr lang="es-ES" dirty="0" smtClean="0"/>
              <a:t> 7</a:t>
            </a:r>
            <a:endParaRPr lang="es-ES" dirty="0"/>
          </a:p>
        </p:txBody>
      </p:sp>
      <p:sp>
        <p:nvSpPr>
          <p:cNvPr id="8" name="Título 1"/>
          <p:cNvSpPr>
            <a:spLocks noGrp="1"/>
          </p:cNvSpPr>
          <p:nvPr>
            <p:ph type="title"/>
          </p:nvPr>
        </p:nvSpPr>
        <p:spPr>
          <a:xfrm>
            <a:off x="5051425" y="381001"/>
            <a:ext cx="3635375" cy="833904"/>
          </a:xfrm>
        </p:spPr>
        <p:txBody>
          <a:bodyPr/>
          <a:lstStyle/>
          <a:p>
            <a:r>
              <a:rPr lang="es-ES" dirty="0" smtClean="0">
                <a:latin typeface="Arial"/>
                <a:cs typeface="Arial"/>
              </a:rPr>
              <a:t>Panda</a:t>
            </a:r>
            <a:endParaRPr lang="es-ES" dirty="0">
              <a:latin typeface="Arial"/>
              <a:cs typeface="Arial"/>
            </a:endParaRPr>
          </a:p>
        </p:txBody>
      </p:sp>
      <p:sp>
        <p:nvSpPr>
          <p:cNvPr id="9" name="Marcador de contenido 2"/>
          <p:cNvSpPr txBox="1">
            <a:spLocks/>
          </p:cNvSpPr>
          <p:nvPr/>
        </p:nvSpPr>
        <p:spPr>
          <a:xfrm>
            <a:off x="4819107" y="1419095"/>
            <a:ext cx="4085061" cy="4538803"/>
          </a:xfrm>
          <a:prstGeom prst="rect">
            <a:avLst/>
          </a:prstGeom>
        </p:spPr>
        <p:txBody>
          <a:bodyPr>
            <a:normAutofit fontScale="85000" lnSpcReduction="20000"/>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r>
              <a:rPr lang="es-ES" sz="2600" dirty="0" smtClean="0"/>
              <a:t>Introducción:</a:t>
            </a:r>
          </a:p>
          <a:p>
            <a:pPr marL="0" indent="0">
              <a:buNone/>
            </a:pPr>
            <a:r>
              <a:rPr lang="es-ES_tradnl" sz="2000" dirty="0"/>
              <a:t>Panda es uno de los antivirus mas conocidos del mercado, posee una alta gama de características pero se eleva mucho de precio respecto a las otras comparativas. Por eso se postula como la ultima opción.</a:t>
            </a:r>
          </a:p>
          <a:p>
            <a:r>
              <a:rPr lang="es-ES" sz="2600" dirty="0" smtClean="0"/>
              <a:t>Qué ofrece?:</a:t>
            </a:r>
          </a:p>
          <a:p>
            <a:pPr marL="0" indent="0">
              <a:buNone/>
            </a:pPr>
            <a:r>
              <a:rPr lang="es-ES_tradnl" sz="2000" dirty="0" smtClean="0"/>
              <a:t>Posee menos características que AVG antivirus.</a:t>
            </a:r>
            <a:endParaRPr lang="es-ES" sz="2000" dirty="0" smtClean="0"/>
          </a:p>
          <a:p>
            <a:r>
              <a:rPr lang="es-ES" sz="2600" dirty="0" smtClean="0"/>
              <a:t>Precios:</a:t>
            </a:r>
          </a:p>
          <a:p>
            <a:pPr marL="0" indent="0">
              <a:buNone/>
            </a:pPr>
            <a:r>
              <a:rPr lang="es-ES_tradnl" sz="2000" dirty="0"/>
              <a:t>El precio para 50 equipos por </a:t>
            </a:r>
            <a:r>
              <a:rPr lang="es-ES_tradnl" sz="2000" b="1" dirty="0"/>
              <a:t>un año</a:t>
            </a:r>
            <a:r>
              <a:rPr lang="es-ES_tradnl" sz="2000" dirty="0"/>
              <a:t> es de </a:t>
            </a:r>
            <a:r>
              <a:rPr lang="es-ES_tradnl" sz="2000" b="1" dirty="0" smtClean="0"/>
              <a:t>2198 euros</a:t>
            </a:r>
            <a:r>
              <a:rPr lang="es-ES_tradnl" sz="2000" dirty="0" smtClean="0"/>
              <a:t>.</a:t>
            </a:r>
            <a:endParaRPr lang="es-ES" sz="2000" dirty="0" smtClean="0"/>
          </a:p>
          <a:p>
            <a:pPr marL="457200" indent="-457200">
              <a:buFont typeface="+mj-lt"/>
              <a:buAutoNum type="arabicPeriod"/>
            </a:pPr>
            <a:endParaRPr lang="es-ES" dirty="0"/>
          </a:p>
          <a:p>
            <a:pPr lvl="1"/>
            <a:endParaRPr lang="es-ES" dirty="0"/>
          </a:p>
        </p:txBody>
      </p:sp>
    </p:spTree>
    <p:extLst>
      <p:ext uri="{BB962C8B-B14F-4D97-AF65-F5344CB8AC3E}">
        <p14:creationId xmlns:p14="http://schemas.microsoft.com/office/powerpoint/2010/main" val="33442202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129321156"/>
              </p:ext>
            </p:extLst>
          </p:nvPr>
        </p:nvGraphicFramePr>
        <p:xfrm>
          <a:off x="662068" y="1212076"/>
          <a:ext cx="7850260" cy="4809552"/>
        </p:xfrm>
        <a:graphic>
          <a:graphicData uri="http://schemas.openxmlformats.org/drawingml/2006/table">
            <a:tbl>
              <a:tblPr firstRow="1" bandRow="1">
                <a:tableStyleId>{F5AB1C69-6EDB-4FF4-983F-18BD219EF322}</a:tableStyleId>
              </a:tblPr>
              <a:tblGrid>
                <a:gridCol w="1570052"/>
                <a:gridCol w="1570052"/>
                <a:gridCol w="1570052"/>
                <a:gridCol w="1570052"/>
                <a:gridCol w="1570052"/>
              </a:tblGrid>
              <a:tr h="540150">
                <a:tc>
                  <a:txBody>
                    <a:bodyPr/>
                    <a:lstStyle/>
                    <a:p>
                      <a:endParaRPr lang="es-ES" dirty="0"/>
                    </a:p>
                  </a:txBody>
                  <a:tcPr/>
                </a:tc>
                <a:tc>
                  <a:txBody>
                    <a:bodyPr/>
                    <a:lstStyle/>
                    <a:p>
                      <a:pPr algn="ctr"/>
                      <a:r>
                        <a:rPr lang="es-ES" dirty="0" smtClean="0">
                          <a:solidFill>
                            <a:schemeClr val="accent1">
                              <a:lumMod val="60000"/>
                              <a:lumOff val="40000"/>
                            </a:schemeClr>
                          </a:solidFill>
                        </a:rPr>
                        <a:t>AVG</a:t>
                      </a:r>
                      <a:endParaRPr lang="es-ES" dirty="0">
                        <a:solidFill>
                          <a:schemeClr val="accent1">
                            <a:lumMod val="60000"/>
                            <a:lumOff val="40000"/>
                          </a:schemeClr>
                        </a:solidFill>
                      </a:endParaRPr>
                    </a:p>
                  </a:txBody>
                  <a:tcPr anchor="ctr"/>
                </a:tc>
                <a:tc>
                  <a:txBody>
                    <a:bodyPr/>
                    <a:lstStyle/>
                    <a:p>
                      <a:pPr algn="ctr"/>
                      <a:r>
                        <a:rPr lang="es-ES" dirty="0" err="1" smtClean="0"/>
                        <a:t>Avira</a:t>
                      </a:r>
                      <a:endParaRPr lang="es-ES" dirty="0"/>
                    </a:p>
                  </a:txBody>
                  <a:tcPr anchor="ctr"/>
                </a:tc>
                <a:tc>
                  <a:txBody>
                    <a:bodyPr/>
                    <a:lstStyle/>
                    <a:p>
                      <a:pPr algn="ctr"/>
                      <a:r>
                        <a:rPr lang="es-ES" dirty="0" smtClean="0"/>
                        <a:t>NOD 32</a:t>
                      </a:r>
                      <a:endParaRPr lang="es-ES" dirty="0"/>
                    </a:p>
                  </a:txBody>
                  <a:tcPr anchor="ctr"/>
                </a:tc>
                <a:tc>
                  <a:txBody>
                    <a:bodyPr/>
                    <a:lstStyle/>
                    <a:p>
                      <a:pPr algn="ctr"/>
                      <a:r>
                        <a:rPr lang="es-ES" dirty="0" smtClean="0"/>
                        <a:t>Panda</a:t>
                      </a:r>
                      <a:endParaRPr lang="es-ES" dirty="0"/>
                    </a:p>
                  </a:txBody>
                  <a:tcPr anchor="ctr"/>
                </a:tc>
              </a:tr>
              <a:tr h="932313">
                <a:tc>
                  <a:txBody>
                    <a:bodyPr/>
                    <a:lstStyle/>
                    <a:p>
                      <a:pPr algn="ctr"/>
                      <a:r>
                        <a:rPr lang="es-ES" b="1" dirty="0" smtClean="0"/>
                        <a:t>Antivirus</a:t>
                      </a:r>
                    </a:p>
                    <a:p>
                      <a:pPr algn="ctr"/>
                      <a:r>
                        <a:rPr lang="es-ES" b="1" dirty="0" smtClean="0"/>
                        <a:t>(eficacia)</a:t>
                      </a:r>
                      <a:endParaRPr lang="es-ES" b="1" dirty="0"/>
                    </a:p>
                  </a:txBody>
                  <a:tcPr anchor="ctr"/>
                </a:tc>
                <a:tc>
                  <a:txBody>
                    <a:bodyPr/>
                    <a:lstStyle/>
                    <a:p>
                      <a:endParaRPr lang="es-ES" dirty="0"/>
                    </a:p>
                  </a:txBody>
                  <a:tcPr/>
                </a:tc>
                <a:tc>
                  <a:txBody>
                    <a:bodyPr/>
                    <a:lstStyle/>
                    <a:p>
                      <a:endParaRPr lang="es-ES"/>
                    </a:p>
                  </a:txBody>
                  <a:tcPr/>
                </a:tc>
                <a:tc>
                  <a:txBody>
                    <a:bodyPr/>
                    <a:lstStyle/>
                    <a:p>
                      <a:endParaRPr lang="es-ES" dirty="0"/>
                    </a:p>
                  </a:txBody>
                  <a:tcPr/>
                </a:tc>
                <a:tc>
                  <a:txBody>
                    <a:bodyPr/>
                    <a:lstStyle/>
                    <a:p>
                      <a:endParaRPr lang="es-ES"/>
                    </a:p>
                  </a:txBody>
                  <a:tcPr/>
                </a:tc>
              </a:tr>
              <a:tr h="932313">
                <a:tc>
                  <a:txBody>
                    <a:bodyPr/>
                    <a:lstStyle/>
                    <a:p>
                      <a:pPr algn="ctr"/>
                      <a:r>
                        <a:rPr lang="es-ES" b="1" dirty="0" smtClean="0"/>
                        <a:t>Seguridad</a:t>
                      </a:r>
                      <a:r>
                        <a:rPr lang="es-ES" b="1" baseline="0" dirty="0" smtClean="0"/>
                        <a:t> de datos</a:t>
                      </a:r>
                      <a:endParaRPr lang="es-ES" b="1" dirty="0"/>
                    </a:p>
                  </a:txBody>
                  <a:tcPr anchor="ctr"/>
                </a:tc>
                <a:tc>
                  <a:txBody>
                    <a:bodyPr/>
                    <a:lstStyle/>
                    <a:p>
                      <a:endParaRPr lang="es-ES" dirty="0"/>
                    </a:p>
                  </a:txBody>
                  <a:tcPr/>
                </a:tc>
                <a:tc>
                  <a:txBody>
                    <a:bodyPr/>
                    <a:lstStyle/>
                    <a:p>
                      <a:endParaRPr lang="es-ES"/>
                    </a:p>
                  </a:txBody>
                  <a:tcPr/>
                </a:tc>
                <a:tc>
                  <a:txBody>
                    <a:bodyPr/>
                    <a:lstStyle/>
                    <a:p>
                      <a:endParaRPr lang="es-ES"/>
                    </a:p>
                  </a:txBody>
                  <a:tcPr/>
                </a:tc>
                <a:tc>
                  <a:txBody>
                    <a:bodyPr/>
                    <a:lstStyle/>
                    <a:p>
                      <a:endParaRPr lang="es-ES"/>
                    </a:p>
                  </a:txBody>
                  <a:tcPr/>
                </a:tc>
              </a:tr>
              <a:tr h="932313">
                <a:tc>
                  <a:txBody>
                    <a:bodyPr/>
                    <a:lstStyle/>
                    <a:p>
                      <a:pPr algn="ctr"/>
                      <a:r>
                        <a:rPr lang="es-ES" b="1" dirty="0" smtClean="0"/>
                        <a:t>Filtro</a:t>
                      </a:r>
                      <a:r>
                        <a:rPr lang="es-ES" b="1" baseline="0" dirty="0" smtClean="0"/>
                        <a:t> anti-</a:t>
                      </a:r>
                      <a:r>
                        <a:rPr lang="es-ES" b="1" baseline="0" dirty="0" err="1" smtClean="0"/>
                        <a:t>spam</a:t>
                      </a:r>
                      <a:endParaRPr lang="es-ES" b="1" dirty="0"/>
                    </a:p>
                  </a:txBody>
                  <a:tcPr anchor="ctr"/>
                </a:tc>
                <a:tc>
                  <a:txBody>
                    <a:bodyPr/>
                    <a:lstStyle/>
                    <a:p>
                      <a:endParaRPr lang="es-ES"/>
                    </a:p>
                  </a:txBody>
                  <a:tcPr/>
                </a:tc>
                <a:tc>
                  <a:txBody>
                    <a:bodyPr/>
                    <a:lstStyle/>
                    <a:p>
                      <a:endParaRPr lang="es-ES"/>
                    </a:p>
                  </a:txBody>
                  <a:tcPr/>
                </a:tc>
                <a:tc>
                  <a:txBody>
                    <a:bodyPr/>
                    <a:lstStyle/>
                    <a:p>
                      <a:endParaRPr lang="es-ES" dirty="0"/>
                    </a:p>
                  </a:txBody>
                  <a:tcPr/>
                </a:tc>
                <a:tc>
                  <a:txBody>
                    <a:bodyPr/>
                    <a:lstStyle/>
                    <a:p>
                      <a:endParaRPr lang="es-ES"/>
                    </a:p>
                  </a:txBody>
                  <a:tcPr/>
                </a:tc>
              </a:tr>
              <a:tr h="540150">
                <a:tc>
                  <a:txBody>
                    <a:bodyPr/>
                    <a:lstStyle/>
                    <a:p>
                      <a:pPr algn="ctr"/>
                      <a:r>
                        <a:rPr lang="es-ES" b="1" dirty="0" smtClean="0"/>
                        <a:t>Licencia</a:t>
                      </a:r>
                      <a:endParaRPr lang="es-ES" b="1" dirty="0"/>
                    </a:p>
                  </a:txBody>
                  <a:tcPr anchor="ctr"/>
                </a:tc>
                <a:tc>
                  <a:txBody>
                    <a:bodyPr/>
                    <a:lstStyle/>
                    <a:p>
                      <a:pPr algn="ctr"/>
                      <a:r>
                        <a:rPr lang="es-ES" baseline="0" dirty="0" smtClean="0">
                          <a:solidFill>
                            <a:srgbClr val="008000"/>
                          </a:solidFill>
                        </a:rPr>
                        <a:t>2 años</a:t>
                      </a:r>
                      <a:endParaRPr lang="es-ES" dirty="0">
                        <a:solidFill>
                          <a:srgbClr val="008000"/>
                        </a:solidFill>
                      </a:endParaRPr>
                    </a:p>
                  </a:txBody>
                  <a:tcPr anchor="ctr"/>
                </a:tc>
                <a:tc>
                  <a:txBody>
                    <a:bodyPr/>
                    <a:lstStyle/>
                    <a:p>
                      <a:pPr algn="ctr"/>
                      <a:r>
                        <a:rPr lang="es-ES" baseline="0" dirty="0" smtClean="0"/>
                        <a:t>2 años</a:t>
                      </a:r>
                      <a:endParaRPr lang="es-ES" dirty="0"/>
                    </a:p>
                  </a:txBody>
                  <a:tcPr anchor="ctr"/>
                </a:tc>
                <a:tc>
                  <a:txBody>
                    <a:bodyPr/>
                    <a:lstStyle/>
                    <a:p>
                      <a:pPr algn="ctr"/>
                      <a:r>
                        <a:rPr lang="es-ES" dirty="0" smtClean="0"/>
                        <a:t>1 año</a:t>
                      </a:r>
                      <a:endParaRPr lang="es-ES" dirty="0"/>
                    </a:p>
                  </a:txBody>
                  <a:tcPr anchor="ctr"/>
                </a:tc>
                <a:tc>
                  <a:txBody>
                    <a:bodyPr/>
                    <a:lstStyle/>
                    <a:p>
                      <a:pPr algn="ctr"/>
                      <a:r>
                        <a:rPr lang="es-ES" dirty="0" smtClean="0"/>
                        <a:t>1 año</a:t>
                      </a:r>
                      <a:endParaRPr lang="es-ES" dirty="0"/>
                    </a:p>
                  </a:txBody>
                  <a:tcPr anchor="ctr"/>
                </a:tc>
              </a:tr>
              <a:tr h="932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smtClean="0"/>
                        <a:t>Precio</a:t>
                      </a:r>
                    </a:p>
                    <a:p>
                      <a:pPr algn="ctr"/>
                      <a:endParaRPr lang="es-ES"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smtClean="0">
                          <a:solidFill>
                            <a:srgbClr val="008000"/>
                          </a:solidFill>
                        </a:rPr>
                        <a:t>1250 €</a:t>
                      </a:r>
                      <a:endParaRPr lang="es-ES" dirty="0">
                        <a:solidFill>
                          <a:srgbClr val="008000"/>
                        </a:solidFill>
                      </a:endParaRPr>
                    </a:p>
                  </a:txBody>
                  <a:tcPr anchor="ctr"/>
                </a:tc>
                <a:tc>
                  <a:txBody>
                    <a:bodyPr/>
                    <a:lstStyle/>
                    <a:p>
                      <a:pPr algn="ctr"/>
                      <a:r>
                        <a:rPr lang="es-ES" dirty="0" smtClean="0"/>
                        <a:t>1500 € </a:t>
                      </a:r>
                      <a:endParaRPr lang="es-ES" dirty="0"/>
                    </a:p>
                  </a:txBody>
                  <a:tcPr anchor="ctr"/>
                </a:tc>
                <a:tc>
                  <a:txBody>
                    <a:bodyPr/>
                    <a:lstStyle/>
                    <a:p>
                      <a:pPr algn="ctr"/>
                      <a:r>
                        <a:rPr lang="es-ES" dirty="0" smtClean="0"/>
                        <a:t>2200 € </a:t>
                      </a:r>
                      <a:endParaRPr lang="es-E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smtClean="0"/>
                        <a:t>4400 €</a:t>
                      </a:r>
                    </a:p>
                    <a:p>
                      <a:pPr algn="ctr"/>
                      <a:endParaRPr lang="es-ES" dirty="0"/>
                    </a:p>
                  </a:txBody>
                  <a:tcPr anchor="ctr"/>
                </a:tc>
              </a:tr>
            </a:tbl>
          </a:graphicData>
        </a:graphic>
      </p:graphicFrame>
      <p:pic>
        <p:nvPicPr>
          <p:cNvPr id="4" name="Imagen 3"/>
          <p:cNvPicPr>
            <a:picLocks noChangeAspect="1"/>
          </p:cNvPicPr>
          <p:nvPr/>
        </p:nvPicPr>
        <p:blipFill>
          <a:blip r:embed="rId2"/>
          <a:stretch>
            <a:fillRect/>
          </a:stretch>
        </p:blipFill>
        <p:spPr>
          <a:xfrm>
            <a:off x="2753502" y="3629117"/>
            <a:ext cx="592840" cy="592840"/>
          </a:xfrm>
          <a:prstGeom prst="rect">
            <a:avLst/>
          </a:prstGeom>
        </p:spPr>
      </p:pic>
      <p:pic>
        <p:nvPicPr>
          <p:cNvPr id="5" name="Imagen 4"/>
          <p:cNvPicPr>
            <a:picLocks noChangeAspect="1"/>
          </p:cNvPicPr>
          <p:nvPr/>
        </p:nvPicPr>
        <p:blipFill>
          <a:blip r:embed="rId2"/>
          <a:stretch>
            <a:fillRect/>
          </a:stretch>
        </p:blipFill>
        <p:spPr>
          <a:xfrm>
            <a:off x="2753502" y="1922430"/>
            <a:ext cx="592840" cy="592840"/>
          </a:xfrm>
          <a:prstGeom prst="rect">
            <a:avLst/>
          </a:prstGeom>
        </p:spPr>
      </p:pic>
      <p:pic>
        <p:nvPicPr>
          <p:cNvPr id="6" name="Imagen 5"/>
          <p:cNvPicPr>
            <a:picLocks noChangeAspect="1"/>
          </p:cNvPicPr>
          <p:nvPr/>
        </p:nvPicPr>
        <p:blipFill>
          <a:blip r:embed="rId3"/>
          <a:stretch>
            <a:fillRect/>
          </a:stretch>
        </p:blipFill>
        <p:spPr>
          <a:xfrm>
            <a:off x="5926119" y="3865982"/>
            <a:ext cx="424326" cy="424326"/>
          </a:xfrm>
          <a:prstGeom prst="rect">
            <a:avLst/>
          </a:prstGeom>
        </p:spPr>
      </p:pic>
      <p:pic>
        <p:nvPicPr>
          <p:cNvPr id="7" name="Imagen 6"/>
          <p:cNvPicPr>
            <a:picLocks noChangeAspect="1"/>
          </p:cNvPicPr>
          <p:nvPr/>
        </p:nvPicPr>
        <p:blipFill>
          <a:blip r:embed="rId2"/>
          <a:stretch>
            <a:fillRect/>
          </a:stretch>
        </p:blipFill>
        <p:spPr>
          <a:xfrm>
            <a:off x="4332974" y="3629117"/>
            <a:ext cx="592840" cy="592840"/>
          </a:xfrm>
          <a:prstGeom prst="rect">
            <a:avLst/>
          </a:prstGeom>
        </p:spPr>
      </p:pic>
      <p:pic>
        <p:nvPicPr>
          <p:cNvPr id="8" name="Imagen 7"/>
          <p:cNvPicPr>
            <a:picLocks noChangeAspect="1"/>
          </p:cNvPicPr>
          <p:nvPr/>
        </p:nvPicPr>
        <p:blipFill>
          <a:blip r:embed="rId2"/>
          <a:stretch>
            <a:fillRect/>
          </a:stretch>
        </p:blipFill>
        <p:spPr>
          <a:xfrm>
            <a:off x="7411527" y="3697468"/>
            <a:ext cx="592840" cy="592840"/>
          </a:xfrm>
          <a:prstGeom prst="rect">
            <a:avLst/>
          </a:prstGeom>
        </p:spPr>
      </p:pic>
      <p:pic>
        <p:nvPicPr>
          <p:cNvPr id="9" name="Imagen 8"/>
          <p:cNvPicPr>
            <a:picLocks noChangeAspect="1"/>
          </p:cNvPicPr>
          <p:nvPr/>
        </p:nvPicPr>
        <p:blipFill>
          <a:blip r:embed="rId2"/>
          <a:stretch>
            <a:fillRect/>
          </a:stretch>
        </p:blipFill>
        <p:spPr>
          <a:xfrm>
            <a:off x="7411527" y="1922430"/>
            <a:ext cx="592840" cy="592840"/>
          </a:xfrm>
          <a:prstGeom prst="rect">
            <a:avLst/>
          </a:prstGeom>
        </p:spPr>
      </p:pic>
      <p:pic>
        <p:nvPicPr>
          <p:cNvPr id="10" name="Imagen 9"/>
          <p:cNvPicPr>
            <a:picLocks noChangeAspect="1"/>
          </p:cNvPicPr>
          <p:nvPr/>
        </p:nvPicPr>
        <p:blipFill>
          <a:blip r:embed="rId2"/>
          <a:stretch>
            <a:fillRect/>
          </a:stretch>
        </p:blipFill>
        <p:spPr>
          <a:xfrm>
            <a:off x="5926119" y="1922430"/>
            <a:ext cx="592840" cy="592840"/>
          </a:xfrm>
          <a:prstGeom prst="rect">
            <a:avLst/>
          </a:prstGeom>
        </p:spPr>
      </p:pic>
      <p:pic>
        <p:nvPicPr>
          <p:cNvPr id="11" name="Imagen 10"/>
          <p:cNvPicPr>
            <a:picLocks noChangeAspect="1"/>
          </p:cNvPicPr>
          <p:nvPr/>
        </p:nvPicPr>
        <p:blipFill>
          <a:blip r:embed="rId2"/>
          <a:stretch>
            <a:fillRect/>
          </a:stretch>
        </p:blipFill>
        <p:spPr>
          <a:xfrm>
            <a:off x="4332974" y="1922430"/>
            <a:ext cx="592840" cy="592840"/>
          </a:xfrm>
          <a:prstGeom prst="rect">
            <a:avLst/>
          </a:prstGeom>
        </p:spPr>
      </p:pic>
      <p:pic>
        <p:nvPicPr>
          <p:cNvPr id="12" name="Imagen 11"/>
          <p:cNvPicPr>
            <a:picLocks noChangeAspect="1"/>
          </p:cNvPicPr>
          <p:nvPr/>
        </p:nvPicPr>
        <p:blipFill>
          <a:blip r:embed="rId2"/>
          <a:stretch>
            <a:fillRect/>
          </a:stretch>
        </p:blipFill>
        <p:spPr>
          <a:xfrm>
            <a:off x="2753502" y="2797365"/>
            <a:ext cx="592840" cy="592840"/>
          </a:xfrm>
          <a:prstGeom prst="rect">
            <a:avLst/>
          </a:prstGeom>
        </p:spPr>
      </p:pic>
      <p:pic>
        <p:nvPicPr>
          <p:cNvPr id="13" name="Imagen 12"/>
          <p:cNvPicPr>
            <a:picLocks noChangeAspect="1"/>
          </p:cNvPicPr>
          <p:nvPr/>
        </p:nvPicPr>
        <p:blipFill>
          <a:blip r:embed="rId2"/>
          <a:stretch>
            <a:fillRect/>
          </a:stretch>
        </p:blipFill>
        <p:spPr>
          <a:xfrm>
            <a:off x="4343485" y="2797365"/>
            <a:ext cx="592840" cy="592840"/>
          </a:xfrm>
          <a:prstGeom prst="rect">
            <a:avLst/>
          </a:prstGeom>
        </p:spPr>
      </p:pic>
      <p:pic>
        <p:nvPicPr>
          <p:cNvPr id="14" name="Imagen 13"/>
          <p:cNvPicPr>
            <a:picLocks noChangeAspect="1"/>
          </p:cNvPicPr>
          <p:nvPr/>
        </p:nvPicPr>
        <p:blipFill>
          <a:blip r:embed="rId2"/>
          <a:stretch>
            <a:fillRect/>
          </a:stretch>
        </p:blipFill>
        <p:spPr>
          <a:xfrm>
            <a:off x="5926119" y="2797365"/>
            <a:ext cx="592840" cy="592840"/>
          </a:xfrm>
          <a:prstGeom prst="rect">
            <a:avLst/>
          </a:prstGeom>
        </p:spPr>
      </p:pic>
      <p:pic>
        <p:nvPicPr>
          <p:cNvPr id="15" name="Imagen 14"/>
          <p:cNvPicPr>
            <a:picLocks noChangeAspect="1"/>
          </p:cNvPicPr>
          <p:nvPr/>
        </p:nvPicPr>
        <p:blipFill>
          <a:blip r:embed="rId2"/>
          <a:stretch>
            <a:fillRect/>
          </a:stretch>
        </p:blipFill>
        <p:spPr>
          <a:xfrm>
            <a:off x="7411527" y="2797365"/>
            <a:ext cx="592840" cy="592840"/>
          </a:xfrm>
          <a:prstGeom prst="rect">
            <a:avLst/>
          </a:prstGeom>
        </p:spPr>
      </p:pic>
      <p:sp>
        <p:nvSpPr>
          <p:cNvPr id="16" name="CuadroTexto 15"/>
          <p:cNvSpPr txBox="1"/>
          <p:nvPr/>
        </p:nvSpPr>
        <p:spPr>
          <a:xfrm>
            <a:off x="6734598" y="6154736"/>
            <a:ext cx="1952202" cy="369332"/>
          </a:xfrm>
          <a:prstGeom prst="rect">
            <a:avLst/>
          </a:prstGeom>
          <a:noFill/>
        </p:spPr>
        <p:txBody>
          <a:bodyPr wrap="none" rtlCol="0">
            <a:spAutoFit/>
          </a:bodyPr>
          <a:lstStyle/>
          <a:p>
            <a:r>
              <a:rPr lang="es-ES" dirty="0" smtClean="0">
                <a:solidFill>
                  <a:schemeClr val="accent1">
                    <a:lumMod val="75000"/>
                  </a:schemeClr>
                </a:solidFill>
              </a:rPr>
              <a:t>AVG antivirus </a:t>
            </a:r>
            <a:r>
              <a:rPr lang="es-ES" dirty="0" smtClean="0">
                <a:solidFill>
                  <a:schemeClr val="tx1">
                    <a:lumMod val="75000"/>
                    <a:lumOff val="25000"/>
                  </a:schemeClr>
                </a:solidFill>
              </a:rPr>
              <a:t>|</a:t>
            </a:r>
            <a:r>
              <a:rPr lang="es-ES" dirty="0" smtClean="0"/>
              <a:t> 8</a:t>
            </a:r>
            <a:endParaRPr lang="es-ES" dirty="0"/>
          </a:p>
        </p:txBody>
      </p:sp>
    </p:spTree>
    <p:extLst>
      <p:ext uri="{BB962C8B-B14F-4D97-AF65-F5344CB8AC3E}">
        <p14:creationId xmlns:p14="http://schemas.microsoft.com/office/powerpoint/2010/main" val="40350322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é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Génesis.thmx</Template>
  <TotalTime>351</TotalTime>
  <Words>820</Words>
  <Application>Microsoft Macintosh PowerPoint</Application>
  <PresentationFormat>Presentación en pantalla (4:3)</PresentationFormat>
  <Paragraphs>100</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Génesis</vt:lpstr>
      <vt:lpstr>Implantación de una aplicación de seguridad (AVG) en la red de equipos del colegio Santa María Marianistas</vt:lpstr>
      <vt:lpstr>Presentación de PowerPoint</vt:lpstr>
      <vt:lpstr>AVG antivirus</vt:lpstr>
      <vt:lpstr>Presentación de PowerPoint</vt:lpstr>
      <vt:lpstr>AVG: Precios</vt:lpstr>
      <vt:lpstr>Avira</vt:lpstr>
      <vt:lpstr>NOD 32</vt:lpstr>
      <vt:lpstr>Panda</vt:lpstr>
      <vt:lpstr>Presentación de PowerPoint</vt:lpstr>
      <vt:lpstr> Estrategia de implantación</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David Cerezal Landa</dc:creator>
  <cp:lastModifiedBy>david David Cerezal Landa</cp:lastModifiedBy>
  <cp:revision>32</cp:revision>
  <dcterms:created xsi:type="dcterms:W3CDTF">2013-11-20T14:22:01Z</dcterms:created>
  <dcterms:modified xsi:type="dcterms:W3CDTF">2013-11-27T14:37:03Z</dcterms:modified>
</cp:coreProperties>
</file>