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796088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120" cy="496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s-E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3847320" y="0"/>
            <a:ext cx="2949120" cy="496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s-E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9432360"/>
            <a:ext cx="2949120" cy="496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s-E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3847320" y="9432360"/>
            <a:ext cx="2949120" cy="496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DBF75471-8721-4996-9A8C-B11CD72263F5}" type="slidenum">
              <a:t>‹Nº›</a:t>
            </a:fld>
            <a:endParaRPr lang="es-E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Move="1" noResize="1"/>
          </p:cNvSpPr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2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239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Lohit Hindi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idx="1"/>
          </p:nvPr>
        </p:nvSpPr>
        <p:spPr>
          <a:xfrm>
            <a:off x="3849839" y="0"/>
            <a:ext cx="2946239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Lohit Hindi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840" y="744120"/>
            <a:ext cx="4965840" cy="37231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5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679320" y="4716000"/>
            <a:ext cx="5438880" cy="4467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/>
          </a:p>
        </p:txBody>
      </p:sp>
      <p:sp>
        <p:nvSpPr>
          <p:cNvPr id="7" name="6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9429480"/>
            <a:ext cx="2946239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Lohit Hindi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8" name="7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849839" y="9429480"/>
            <a:ext cx="2946239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WenQuanYi Micro Hei" pitchFamily="2"/>
                <a:cs typeface="Lohit Hindi" pitchFamily="2"/>
              </a:defRPr>
            </a:lvl1pPr>
          </a:lstStyle>
          <a:p>
            <a:pPr lvl="0"/>
            <a:fld id="{7D637793-59E3-4915-B7A8-DAA3C9C274BF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s-ES" sz="1200" b="0" i="0" u="none" strike="noStrike" baseline="0">
        <a:ln>
          <a:noFill/>
        </a:ln>
        <a:solidFill>
          <a:srgbClr val="000000"/>
        </a:solidFill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79320" y="4716000"/>
            <a:ext cx="5438880" cy="44679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s-ES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F0175C-E076-4C1A-B5A5-D823B3593FE9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B0B31B-C56E-44EE-9BB3-20DCF7B0B997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485F51-A609-43AE-9820-7878D0CC28FA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C40DE9-B9B0-4206-BF4E-C3A2E07B347B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042106-FC71-4EF4-B753-8DFFE1C600F7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D5FF9-8620-44F2-99CB-FA5F420AA17F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703637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2050" y="1341438"/>
            <a:ext cx="3703638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576C7F-9CCA-412C-B451-DBCAEAD094FD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EC0AE4-E65C-498C-A04E-57579AB4DDB3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DA421D-AA63-4425-BB59-8EA8CE94FB7B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70685C-EA07-4910-A023-326A4FBB74E9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DDEC5-0FEB-4194-AD86-384698BD762F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E63A78-1916-486A-BBC4-040954632864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7CBB0A-B8BA-473E-8CBA-CDA1FD8EFA39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FFBF8C-4B7A-47F0-BFD9-EBF13D662B6D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6563" y="333375"/>
            <a:ext cx="1889125" cy="4984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16013" y="333375"/>
            <a:ext cx="5518150" cy="4984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BA4FB-0279-401D-A54E-BCB071DF90BC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B2E9EB-B668-4F35-A2FD-39634A928F32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E15B51-2960-497F-B2D7-B4FE82FC57E4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ABE9A4-A984-4F6B-8478-2EB720FB0053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AEED6E-7595-47BE-A3E0-E19208CCA991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6A4EF-19DA-4E1F-A3FA-FF3520478D2B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900E3-ECF8-48BB-97EC-7A49A096ACCC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6645D6-33F7-4750-9DBD-9F5FFE19B68D}" type="slidenum">
              <a:t>‹Nº›</a:t>
            </a:fld>
            <a:endParaRPr lang="es-E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A54CA1-B7A8-4DF7-9118-4DB70ABF7C3F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91F81D-4A34-4445-A57C-7159F8B1D294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5D68F8-83B4-4EE5-B52D-301ECCE12366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19CE40-DD5B-4A56-BEE3-6549603A0702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02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02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45A304-7400-4729-B0A2-3626F5F00CB5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11E1B2-2D0E-45AD-AA07-0AF8021A2172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E3ABFE-1DDB-40BF-832E-A4281B055803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6F9C6-9C4C-4F93-8068-A702C0FE28D6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703637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2050" y="1341438"/>
            <a:ext cx="3703638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EB3D52-BA0C-47AA-ABD1-37A0B99B3E0D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B98499-2B08-4F28-A702-60212FBAF12B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B13672-F185-45A9-9F2A-AB2FA9F29C3D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C52908-08C7-4B1E-8D9F-6F2AB023A31B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A79A60-9E11-4829-A340-9A1AA338DF2F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30DEA-3F1F-4B6D-9606-F33864D03538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8E0737-5DEB-4201-BD38-5FC90ECB3160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48975C-248D-4A1B-9FD5-FA8B99E6D357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6563" y="333375"/>
            <a:ext cx="1889125" cy="4984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16013" y="333375"/>
            <a:ext cx="5518150" cy="4984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6A9FD3-C0E1-46B0-9B5B-FE69485B7E9D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CEAAC7-E1E0-49B3-A80F-61AAC1D4E6D1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56FC4E-06FA-4748-ADF8-F132AA8C6DD2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B7AFBD-262F-4E11-AE13-74E04EF29462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364434-1A3D-4711-AB6D-7FEED31C70A6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526C97-8A6B-4E80-90D3-F8ADB43820A1}" type="slidenum"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40000000300179838A9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Pictures/100000000000040000000300A9A00672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Pictures/100000000000040000000300179838A9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Pictures/100000000000040000000300A9A00672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9772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Rectangle 7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DDDDDD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8675640" y="6602400"/>
            <a:ext cx="432000" cy="3214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239C46C-A636-49A8-848F-2324E2C929FE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s-ES" sz="2400" b="1" i="0" u="none" strike="noStrike" baseline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s-ES" sz="2800" b="0" i="0" u="none" strike="noStrike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3489120" y="333000"/>
            <a:ext cx="2879640" cy="580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115640" y="1341000"/>
            <a:ext cx="7559640" cy="39772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8677080" y="6605640"/>
            <a:ext cx="431640" cy="260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marL="0" marR="0" lvl="0" indent="0" algn="r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532AF44-E929-4D78-87CB-F9BF793E3B83}" type="slidenum">
              <a:t>‹Nº›</a:t>
            </a:fld>
            <a:endParaRPr lang="es-ES"/>
          </a:p>
        </p:txBody>
      </p:sp>
      <p:sp>
        <p:nvSpPr>
          <p:cNvPr id="7" name="Rectangle 7"/>
          <p:cNvSpPr/>
          <p:nvPr/>
        </p:nvSpPr>
        <p:spPr>
          <a:xfrm>
            <a:off x="6588000" y="333360"/>
            <a:ext cx="21592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Line 8"/>
          <p:cNvSpPr/>
          <p:nvPr/>
        </p:nvSpPr>
        <p:spPr>
          <a:xfrm>
            <a:off x="6443640" y="260280"/>
            <a:ext cx="0" cy="431999"/>
          </a:xfrm>
          <a:prstGeom prst="line">
            <a:avLst/>
          </a:prstGeom>
          <a:noFill/>
          <a:ln w="9360">
            <a:solidFill>
              <a:srgbClr val="80808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 Box 9"/>
          <p:cNvSpPr/>
          <p:nvPr/>
        </p:nvSpPr>
        <p:spPr>
          <a:xfrm>
            <a:off x="1116000" y="981000"/>
            <a:ext cx="417672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DDDDDD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395280" y="5877000"/>
            <a:ext cx="1441439" cy="868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s-ES" sz="1600" b="1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s-ES" sz="24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/>
          <p:nvPr/>
        </p:nvSpPr>
        <p:spPr>
          <a:xfrm>
            <a:off x="4859280" y="3068639"/>
            <a:ext cx="0" cy="576361"/>
          </a:xfrm>
          <a:prstGeom prst="line">
            <a:avLst/>
          </a:prstGeom>
          <a:noFill/>
          <a:ln w="9360">
            <a:solidFill>
              <a:srgbClr val="80808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DDDDDD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395280" y="5877000"/>
            <a:ext cx="1441439" cy="868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Marcador de título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9772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8675640" y="6602400"/>
            <a:ext cx="432000" cy="260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marL="0" marR="0" lvl="0" indent="0" algn="r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A931366-E623-425F-9B47-FB2BB107390F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s-ES" sz="2400" b="1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0" marR="0" indent="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s-ES" sz="28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/>
          <p:nvPr/>
        </p:nvSpPr>
        <p:spPr>
          <a:xfrm>
            <a:off x="6443640" y="260280"/>
            <a:ext cx="0" cy="431999"/>
          </a:xfrm>
          <a:prstGeom prst="line">
            <a:avLst/>
          </a:prstGeom>
          <a:noFill/>
          <a:ln w="9360">
            <a:solidFill>
              <a:srgbClr val="80808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DDDDDD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3 Marcador de título"/>
          <p:cNvSpPr txBox="1">
            <a:spLocks noGrp="1"/>
          </p:cNvSpPr>
          <p:nvPr>
            <p:ph type="title"/>
          </p:nvPr>
        </p:nvSpPr>
        <p:spPr>
          <a:xfrm>
            <a:off x="3489120" y="333000"/>
            <a:ext cx="2879640" cy="5806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1"/>
          </p:nvPr>
        </p:nvSpPr>
        <p:spPr>
          <a:xfrm>
            <a:off x="1115640" y="1341000"/>
            <a:ext cx="7559640" cy="397727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lvl="0" rtl="0" hangingPunct="0">
              <a:buNone/>
              <a:tabLst/>
              <a:defRPr lang="es-E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8" name="7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8675640" y="6602400"/>
            <a:ext cx="432000" cy="260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90000" bIns="46800" anchor="t" anchorCtr="0"/>
          <a:lstStyle>
            <a:lvl1pPr marL="0" marR="0" lvl="0" indent="0" algn="r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E44D7BF-5EF7-4223-86BC-664AB9ED985D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0" marR="0" indent="0" algn="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s-ES" sz="1600" b="1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s-ES" sz="24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8675640" y="6602400"/>
            <a:ext cx="432000" cy="20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D83DB29-D2C5-4527-8817-E25D4BFE69B7}" type="slidenum">
              <a:t>1</a:t>
            </a:fld>
            <a:endParaRPr lang="es-E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144000" y="3068639"/>
            <a:ext cx="4572000" cy="1143000"/>
          </a:xfrm>
        </p:spPr>
        <p:txBody>
          <a:bodyPr wrap="square" lIns="91440" tIns="45720" rIns="91440" bIns="45720" anchor="t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 hangingPunct="1"/>
            <a:r>
              <a:rPr lang="es-ES" sz="1800" dirty="0">
                <a:solidFill>
                  <a:srgbClr val="FF0000"/>
                </a:solidFill>
              </a:rPr>
              <a:t>Antivirus PC-CILLIN</a:t>
            </a:r>
            <a:br>
              <a:rPr lang="es-ES" sz="1800" dirty="0">
                <a:solidFill>
                  <a:srgbClr val="FF0000"/>
                </a:solidFill>
              </a:rPr>
            </a:br>
            <a:r>
              <a:rPr lang="es-ES" sz="1500" dirty="0" err="1"/>
              <a:t>Ander</a:t>
            </a:r>
            <a:r>
              <a:rPr lang="es-ES" sz="1500" dirty="0"/>
              <a:t> </a:t>
            </a:r>
            <a:r>
              <a:rPr lang="es-ES" sz="1500" dirty="0" err="1"/>
              <a:t>Arambalza</a:t>
            </a:r>
            <a:r>
              <a:rPr lang="es-ES" sz="1500" dirty="0"/>
              <a:t>, Antonio Saiz, Borja </a:t>
            </a:r>
            <a:r>
              <a:rPr lang="es-ES" sz="1500" dirty="0" smtClean="0"/>
              <a:t>Martínez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 smtClean="0">
                <a:solidFill>
                  <a:srgbClr val="280099"/>
                </a:solidFill>
              </a:rPr>
              <a:t>Capítulo: </a:t>
            </a:r>
            <a:r>
              <a:rPr lang="es-ES" sz="1800" dirty="0" smtClean="0">
                <a:solidFill>
                  <a:srgbClr val="008000"/>
                </a:solidFill>
              </a:rPr>
              <a:t>Protección </a:t>
            </a:r>
            <a:r>
              <a:rPr lang="es-ES" sz="1800" dirty="0">
                <a:solidFill>
                  <a:srgbClr val="008000"/>
                </a:solidFill>
              </a:rPr>
              <a:t>del </a:t>
            </a:r>
            <a:r>
              <a:rPr lang="es-ES" sz="1800" dirty="0" smtClean="0">
                <a:solidFill>
                  <a:srgbClr val="008000"/>
                </a:solidFill>
              </a:rPr>
              <a:t>software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>
                <a:solidFill>
                  <a:srgbClr val="2300DC"/>
                </a:solidFill>
              </a:rPr>
              <a:t>Palabras clave: </a:t>
            </a:r>
            <a:r>
              <a:rPr lang="es-ES" sz="1800" dirty="0" smtClean="0">
                <a:solidFill>
                  <a:srgbClr val="008000"/>
                </a:solidFill>
              </a:rPr>
              <a:t>Malware</a:t>
            </a:r>
            <a:endParaRPr lang="es-ES" sz="1800" dirty="0">
              <a:solidFill>
                <a:srgbClr val="008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71600" y="3068639"/>
            <a:ext cx="3992759" cy="1006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0" i="0" u="none" strike="noStrike" kern="1200" baseline="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WenQuanYi Micro Hei" pitchFamily="2"/>
                <a:cs typeface="Lohit Hindi" pitchFamily="2"/>
              </a:rPr>
              <a:t>Comparativa </a:t>
            </a:r>
            <a:r>
              <a:rPr lang="es-ES" sz="2000" b="0" i="0" u="none" strike="noStrike" kern="1200" baseline="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WenQuanYi Micro Hei" pitchFamily="2"/>
                <a:cs typeface="Lohit Hindi" pitchFamily="2"/>
              </a:rPr>
              <a:t>de los </a:t>
            </a:r>
            <a:r>
              <a:rPr lang="es-ES" sz="2000" b="0" i="0" u="none" strike="noStrike" kern="1200" baseline="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WenQuanYi Micro Hei" pitchFamily="2"/>
                <a:cs typeface="Lohit Hindi" pitchFamily="2"/>
              </a:rPr>
              <a:t>distintos </a:t>
            </a:r>
            <a:r>
              <a:rPr lang="es-ES" sz="2000" b="0" i="0" u="none" strike="noStrike" kern="1200" baseline="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WenQuanYi Micro Hei" pitchFamily="2"/>
                <a:cs typeface="Lohit Hindi" pitchFamily="2"/>
              </a:rPr>
              <a:t>antivirus contra </a:t>
            </a:r>
            <a:r>
              <a:rPr lang="es-ES" sz="2000" b="0" i="0" u="none" strike="noStrike" kern="1200" baseline="0" dirty="0" smtClean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WenQuanYi Micro Hei" pitchFamily="2"/>
                <a:cs typeface="Lohit Hindi" pitchFamily="2"/>
              </a:rPr>
              <a:t>software </a:t>
            </a:r>
            <a:r>
              <a:rPr lang="es-ES" sz="2000" b="0" i="0" u="none" strike="noStrike" kern="1200" baseline="0" dirty="0">
                <a:ln>
                  <a:noFill/>
                </a:ln>
                <a:solidFill>
                  <a:srgbClr val="808080"/>
                </a:solidFill>
                <a:latin typeface="Arial" pitchFamily="18"/>
                <a:ea typeface="WenQuanYi Micro Hei" pitchFamily="2"/>
                <a:cs typeface="Lohit Hindi" pitchFamily="2"/>
              </a:rPr>
              <a:t>maliciosos.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nombr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7852125" cy="58607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60000" y="456839"/>
            <a:ext cx="8229600" cy="11433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2800"/>
              <a:t>Comparativa</a:t>
            </a:r>
            <a:r>
              <a:rPr lang="es-ES"/>
              <a:t/>
            </a:r>
            <a:br>
              <a:rPr lang="es-ES"/>
            </a:br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57200" y="1916832"/>
            <a:ext cx="8229600" cy="3483168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marL="0" lvl="0" indent="360000" algn="just">
              <a:buNone/>
            </a:pPr>
            <a:r>
              <a:rPr lang="es-ES" sz="1600" b="1" dirty="0">
                <a:latin typeface="" pitchFamily="16"/>
              </a:rPr>
              <a:t>Primer </a:t>
            </a:r>
            <a:r>
              <a:rPr lang="es-ES" sz="1600" b="1" dirty="0" smtClean="0">
                <a:latin typeface="" pitchFamily="16"/>
              </a:rPr>
              <a:t>corte</a:t>
            </a:r>
          </a:p>
          <a:p>
            <a:pPr marL="0" lvl="0" indent="360000" algn="just">
              <a:buNone/>
            </a:pPr>
            <a:endParaRPr lang="es-ES" sz="1600" b="1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i="1" dirty="0">
                <a:latin typeface="" pitchFamily="16"/>
              </a:rPr>
              <a:t>- Tomaremos como referencia el “Real-</a:t>
            </a:r>
            <a:r>
              <a:rPr lang="es-ES" sz="1600" i="1" dirty="0" err="1">
                <a:latin typeface="" pitchFamily="16"/>
              </a:rPr>
              <a:t>World</a:t>
            </a:r>
            <a:r>
              <a:rPr lang="es-ES" sz="1600" i="1" dirty="0">
                <a:latin typeface="" pitchFamily="16"/>
              </a:rPr>
              <a:t> </a:t>
            </a:r>
            <a:r>
              <a:rPr lang="es-ES" sz="1600" i="1" dirty="0" err="1">
                <a:latin typeface="" pitchFamily="16"/>
              </a:rPr>
              <a:t>Protection</a:t>
            </a:r>
            <a:r>
              <a:rPr lang="es-ES" sz="1600" i="1" dirty="0">
                <a:latin typeface="" pitchFamily="16"/>
              </a:rPr>
              <a:t> Test” que realiza el laboratorio independiente de detección de malware AV-</a:t>
            </a:r>
            <a:r>
              <a:rPr lang="es-ES" sz="1600" i="1" dirty="0" err="1">
                <a:latin typeface="" pitchFamily="16"/>
              </a:rPr>
              <a:t>Comparatives</a:t>
            </a:r>
            <a:r>
              <a:rPr lang="es-ES" sz="1600" i="1" dirty="0">
                <a:latin typeface="" pitchFamily="16"/>
              </a:rPr>
              <a:t>.</a:t>
            </a:r>
          </a:p>
          <a:p>
            <a:pPr marL="0" lvl="0" indent="360000" algn="just">
              <a:buNone/>
            </a:pPr>
            <a:endParaRPr lang="es-ES" sz="1600" i="1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i="1" dirty="0">
                <a:latin typeface="" pitchFamily="16"/>
              </a:rPr>
              <a:t>- En la siguiente gráfica observamos que </a:t>
            </a:r>
            <a:r>
              <a:rPr lang="es-ES" sz="1600" i="1" dirty="0" err="1">
                <a:latin typeface="" pitchFamily="16"/>
              </a:rPr>
              <a:t>Kaspersky</a:t>
            </a:r>
            <a:r>
              <a:rPr lang="es-ES" sz="1600" i="1" dirty="0">
                <a:latin typeface="" pitchFamily="16"/>
              </a:rPr>
              <a:t>, Panda y </a:t>
            </a:r>
            <a:r>
              <a:rPr lang="es-ES" sz="1600" i="1" dirty="0" err="1">
                <a:latin typeface="" pitchFamily="16"/>
              </a:rPr>
              <a:t>Trend</a:t>
            </a:r>
            <a:r>
              <a:rPr lang="es-ES" sz="1600" i="1" dirty="0">
                <a:latin typeface="" pitchFamily="16"/>
              </a:rPr>
              <a:t> Micro obtienen un perfecto 100%, diferentes lecturas acerca de otros programas, hasta llegar a las tres últimas posiciones, que ocupan AVG, </a:t>
            </a:r>
            <a:r>
              <a:rPr lang="es-ES" sz="1600" i="1" dirty="0" err="1">
                <a:latin typeface="" pitchFamily="16"/>
              </a:rPr>
              <a:t>AhnLab</a:t>
            </a:r>
            <a:r>
              <a:rPr lang="es-ES" sz="1600" i="1" dirty="0">
                <a:latin typeface="" pitchFamily="16"/>
              </a:rPr>
              <a:t> y </a:t>
            </a:r>
            <a:r>
              <a:rPr lang="es-ES" sz="1600" i="1" dirty="0" err="1">
                <a:latin typeface="" pitchFamily="16"/>
              </a:rPr>
              <a:t>Kingsoft</a:t>
            </a:r>
            <a:r>
              <a:rPr lang="es-ES" sz="1600" i="1" dirty="0">
                <a:latin typeface="" pitchFamily="16"/>
              </a:rPr>
              <a:t>.</a:t>
            </a:r>
          </a:p>
          <a:p>
            <a:pPr lvl="0">
              <a:buNone/>
            </a:pPr>
            <a:endParaRPr lang="es-ES" sz="1600" dirty="0">
              <a:latin typeface="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57200" y="503999"/>
            <a:ext cx="8229600" cy="11433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2800"/>
              <a:t>Comparativa</a:t>
            </a:r>
            <a:r>
              <a:rPr lang="es-ES"/>
              <a:t/>
            </a:r>
            <a:br>
              <a:rPr lang="es-ES"/>
            </a:br>
            <a:endParaRPr lang="es-E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55576" y="1340768"/>
            <a:ext cx="7560000" cy="36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763688" y="5085184"/>
            <a:ext cx="6912000" cy="13425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500" b="1" i="0" u="none" strike="noStrike" baseline="0" dirty="0">
                <a:ln>
                  <a:noFill/>
                </a:ln>
                <a:solidFill>
                  <a:srgbClr val="00AE00"/>
                </a:solidFill>
                <a:latin typeface="Arial" pitchFamily="18"/>
                <a:ea typeface="WenQuanYi Micro Hei" pitchFamily="2"/>
                <a:cs typeface="Lohit Hindi" pitchFamily="2"/>
              </a:rPr>
              <a:t>Bloqueado: El </a:t>
            </a:r>
            <a:r>
              <a:rPr lang="es-ES" sz="1500" b="1" i="0" u="none" strike="noStrike" baseline="0" dirty="0" smtClean="0">
                <a:ln>
                  <a:noFill/>
                </a:ln>
                <a:solidFill>
                  <a:srgbClr val="00AE00"/>
                </a:solidFill>
                <a:latin typeface="Arial" pitchFamily="18"/>
                <a:ea typeface="WenQuanYi Micro Hei" pitchFamily="2"/>
                <a:cs typeface="Lohit Hindi" pitchFamily="2"/>
              </a:rPr>
              <a:t>PC </a:t>
            </a:r>
            <a:r>
              <a:rPr lang="es-ES" sz="1500" b="1" i="0" u="none" strike="noStrike" baseline="0" dirty="0">
                <a:ln>
                  <a:noFill/>
                </a:ln>
                <a:solidFill>
                  <a:srgbClr val="00AE00"/>
                </a:solidFill>
                <a:latin typeface="Arial" pitchFamily="18"/>
                <a:ea typeface="WenQuanYi Micro Hei" pitchFamily="2"/>
                <a:cs typeface="Lohit Hindi" pitchFamily="2"/>
              </a:rPr>
              <a:t>esta protegido.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500" b="1" i="0" u="none" strike="noStrike" baseline="0" dirty="0">
                <a:ln>
                  <a:noFill/>
                </a:ln>
                <a:solidFill>
                  <a:srgbClr val="FFC000"/>
                </a:solidFill>
                <a:latin typeface="Arial" pitchFamily="18"/>
                <a:ea typeface="WenQuanYi Micro Hei" pitchFamily="2"/>
                <a:cs typeface="Lohit Hindi" pitchFamily="2"/>
              </a:rPr>
              <a:t>Depende del usuario: Quien decide que bloquear o no cuando se detecta una </a:t>
            </a:r>
            <a:r>
              <a:rPr lang="es-ES" sz="1500" b="1" i="0" u="none" strike="noStrike" baseline="0" dirty="0" smtClean="0">
                <a:ln>
                  <a:noFill/>
                </a:ln>
                <a:solidFill>
                  <a:srgbClr val="FFC000"/>
                </a:solidFill>
                <a:latin typeface="Arial" pitchFamily="18"/>
                <a:ea typeface="WenQuanYi Micro Hei" pitchFamily="2"/>
                <a:cs typeface="Lohit Hindi" pitchFamily="2"/>
              </a:rPr>
              <a:t>amenaza.</a:t>
            </a:r>
            <a:endParaRPr lang="es-ES" sz="1500" b="1" i="0" u="none" strike="noStrike" baseline="0" dirty="0">
              <a:ln>
                <a:noFill/>
              </a:ln>
              <a:solidFill>
                <a:srgbClr val="FFC000"/>
              </a:solidFill>
              <a:latin typeface="Arial" pitchFamily="18"/>
              <a:ea typeface="WenQuanYi Micro Hei" pitchFamily="2"/>
              <a:cs typeface="Lohit Hind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5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WenQuanYi Micro Hei" pitchFamily="2"/>
                <a:cs typeface="Lohit Hindi" pitchFamily="2"/>
              </a:rPr>
              <a:t>Compromiso: El </a:t>
            </a:r>
            <a:r>
              <a:rPr lang="es-ES" sz="15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WenQuanYi Micro Hei" pitchFamily="2"/>
                <a:cs typeface="Lohit Hindi" pitchFamily="2"/>
              </a:rPr>
              <a:t>PC </a:t>
            </a:r>
            <a:r>
              <a:rPr lang="es-ES" sz="15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WenQuanYi Micro Hei" pitchFamily="2"/>
                <a:cs typeface="Lohit Hindi" pitchFamily="2"/>
              </a:rPr>
              <a:t>resulta infectado</a:t>
            </a:r>
            <a:r>
              <a:rPr lang="es-ES" sz="18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WenQuanYi Micro Hei" pitchFamily="2"/>
                <a:cs typeface="Lohit Hindi" pitchFamily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60000" y="288000"/>
            <a:ext cx="8229600" cy="11433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2800"/>
              <a:t>Comparativa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35980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z="1600" b="1" dirty="0">
                <a:latin typeface="" pitchFamily="16"/>
              </a:rPr>
              <a:t>Segundo corte (Panda </a:t>
            </a:r>
            <a:r>
              <a:rPr lang="es-ES" sz="1600" b="1" dirty="0" smtClean="0">
                <a:latin typeface="" pitchFamily="16"/>
              </a:rPr>
              <a:t>vs. </a:t>
            </a:r>
            <a:r>
              <a:rPr lang="es-ES" sz="1600" b="1" dirty="0" err="1">
                <a:latin typeface="" pitchFamily="16"/>
              </a:rPr>
              <a:t>Trend</a:t>
            </a:r>
            <a:r>
              <a:rPr lang="es-ES" sz="1600" b="1" dirty="0">
                <a:latin typeface="" pitchFamily="16"/>
              </a:rPr>
              <a:t> Micro)</a:t>
            </a:r>
          </a:p>
          <a:p>
            <a:pPr lvl="0">
              <a:buNone/>
            </a:pPr>
            <a:r>
              <a:rPr lang="es-ES" sz="1600" dirty="0" smtClean="0">
                <a:latin typeface="" pitchFamily="16"/>
              </a:rPr>
              <a:t>	 </a:t>
            </a:r>
            <a:r>
              <a:rPr lang="es-ES" sz="1600" dirty="0">
                <a:latin typeface="" pitchFamily="16"/>
              </a:rPr>
              <a:t>Vamos a analizar dos puntos: </a:t>
            </a:r>
            <a:r>
              <a:rPr lang="es-ES" sz="1600" dirty="0" smtClean="0">
                <a:latin typeface="" pitchFamily="16"/>
              </a:rPr>
              <a:t>precio </a:t>
            </a:r>
            <a:r>
              <a:rPr lang="es-ES" sz="1600" dirty="0">
                <a:latin typeface="" pitchFamily="16"/>
              </a:rPr>
              <a:t>y </a:t>
            </a:r>
            <a:r>
              <a:rPr lang="es-ES" sz="1600" dirty="0" smtClean="0">
                <a:latin typeface="" pitchFamily="16"/>
              </a:rPr>
              <a:t>características.</a:t>
            </a:r>
            <a:endParaRPr lang="es-ES" sz="1600" dirty="0">
              <a:latin typeface="" pitchFamily="16"/>
            </a:endParaRPr>
          </a:p>
          <a:p>
            <a:pPr lvl="0"/>
            <a:endParaRPr lang="es-ES" sz="1600" b="1" i="1" dirty="0">
              <a:latin typeface="" pitchFamily="16"/>
            </a:endParaRPr>
          </a:p>
          <a:p>
            <a:pPr lvl="0"/>
            <a:r>
              <a:rPr lang="es-ES" sz="1600" b="1" i="1" dirty="0">
                <a:latin typeface="" pitchFamily="16"/>
              </a:rPr>
              <a:t>Precio</a:t>
            </a: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Vamos a establecer una compra de 10 licencias en un lapso de tiempo de 1 año.</a:t>
            </a: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   - Para Panda, podemos observar en la siguiente figura que el coste asciende a 631.90€.</a:t>
            </a:r>
          </a:p>
          <a:p>
            <a:pPr marL="0" lvl="0" indent="360000" algn="just">
              <a:buNone/>
            </a:pPr>
            <a:r>
              <a:rPr lang="es-ES" sz="1600" dirty="0">
                <a:latin typeface="Arial" pitchFamily="18"/>
              </a:rPr>
              <a:t>   - Para </a:t>
            </a:r>
            <a:r>
              <a:rPr lang="es-ES" sz="1600" dirty="0" err="1">
                <a:latin typeface="Arial" pitchFamily="18"/>
              </a:rPr>
              <a:t>Trend</a:t>
            </a:r>
            <a:r>
              <a:rPr lang="es-ES" sz="1600" dirty="0">
                <a:latin typeface="Arial" pitchFamily="18"/>
              </a:rPr>
              <a:t> Micro, el coste es de 500.90€ como se aprecia a continuación.</a:t>
            </a:r>
          </a:p>
        </p:txBody>
      </p:sp>
      <p:pic>
        <p:nvPicPr>
          <p:cNvPr id="6" name="5 Imagen" descr="Sin nomb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437112"/>
            <a:ext cx="3800957" cy="1254976"/>
          </a:xfrm>
          <a:prstGeom prst="rect">
            <a:avLst/>
          </a:prstGeom>
        </p:spPr>
      </p:pic>
      <p:pic>
        <p:nvPicPr>
          <p:cNvPr id="7" name="6 Imagen" descr="Sin nomb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93096"/>
            <a:ext cx="3312368" cy="1512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2800"/>
              <a:t>Comparativa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60000" y="1494719"/>
            <a:ext cx="8326800" cy="4337279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 algn="just">
              <a:buNone/>
            </a:pPr>
            <a:r>
              <a:rPr lang="es-ES" sz="1600" b="1" i="1" dirty="0" smtClean="0">
                <a:latin typeface="" pitchFamily="16"/>
              </a:rPr>
              <a:t>Características</a:t>
            </a:r>
            <a:endParaRPr lang="es-ES" sz="1600" b="1" i="1" dirty="0">
              <a:latin typeface="" pitchFamily="16"/>
            </a:endParaRPr>
          </a:p>
          <a:p>
            <a:pPr lvl="0" algn="just">
              <a:buNone/>
            </a:pPr>
            <a:endParaRPr lang="es-ES" sz="1600" b="1" i="1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La primera característica diferente a analizar es la protección Web y de redes:</a:t>
            </a:r>
          </a:p>
          <a:p>
            <a:pPr marL="0" lvl="0" indent="360000" algn="just">
              <a:buNone/>
            </a:pPr>
            <a:endParaRPr lang="es-ES" sz="1600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   - </a:t>
            </a:r>
            <a:r>
              <a:rPr lang="es-ES" sz="1600" dirty="0" err="1">
                <a:latin typeface="" pitchFamily="16"/>
              </a:rPr>
              <a:t>Trend</a:t>
            </a:r>
            <a:r>
              <a:rPr lang="es-ES" sz="1600" dirty="0">
                <a:latin typeface="" pitchFamily="16"/>
              </a:rPr>
              <a:t> Micro: Este requerimiento está </a:t>
            </a:r>
            <a:r>
              <a:rPr lang="es-ES" sz="1600" dirty="0" smtClean="0">
                <a:latin typeface="" pitchFamily="16"/>
              </a:rPr>
              <a:t>incluido </a:t>
            </a:r>
            <a:r>
              <a:rPr lang="es-ES" sz="1600" dirty="0">
                <a:latin typeface="" pitchFamily="16"/>
              </a:rPr>
              <a:t>en las características de la                         edición de software seleccionada.</a:t>
            </a: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   - Panda: Esta característica se obtiene mediante la ampliación del producto con                el “Panda </a:t>
            </a:r>
            <a:r>
              <a:rPr lang="es-ES" sz="1600" dirty="0" err="1">
                <a:latin typeface="" pitchFamily="16"/>
              </a:rPr>
              <a:t>GateDefender</a:t>
            </a:r>
            <a:r>
              <a:rPr lang="es-ES" sz="1600" dirty="0">
                <a:latin typeface="" pitchFamily="16"/>
              </a:rPr>
              <a:t> Integra </a:t>
            </a:r>
            <a:r>
              <a:rPr lang="es-ES" sz="1600" dirty="0" err="1">
                <a:latin typeface="" pitchFamily="16"/>
              </a:rPr>
              <a:t>eSeries</a:t>
            </a:r>
            <a:r>
              <a:rPr lang="es-ES" sz="1600" dirty="0">
                <a:latin typeface="" pitchFamily="16"/>
              </a:rPr>
              <a:t>”, lo que supone un coste </a:t>
            </a:r>
            <a:r>
              <a:rPr lang="es-ES" sz="1600" dirty="0" smtClean="0">
                <a:latin typeface="" pitchFamily="16"/>
              </a:rPr>
              <a:t>adicional.</a:t>
            </a:r>
            <a:endParaRPr lang="es-ES" sz="1600" dirty="0">
              <a:latin typeface="" pitchFamily="16"/>
            </a:endParaRPr>
          </a:p>
          <a:p>
            <a:pPr marL="0" lvl="0" indent="360000" algn="just">
              <a:buNone/>
            </a:pPr>
            <a:endParaRPr lang="es-ES" sz="1600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 La segunda característica es relativa al análisis de dispositivos.</a:t>
            </a: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    En </a:t>
            </a:r>
            <a:r>
              <a:rPr lang="es-ES" sz="1600" dirty="0" err="1">
                <a:latin typeface="" pitchFamily="16"/>
              </a:rPr>
              <a:t>Trend</a:t>
            </a:r>
            <a:r>
              <a:rPr lang="es-ES" sz="1600" dirty="0">
                <a:latin typeface="" pitchFamily="16"/>
              </a:rPr>
              <a:t> Micro el control de USB y otros dispositivos, para evitar amenazas y                 perdidas de </a:t>
            </a:r>
            <a:r>
              <a:rPr lang="es-ES" sz="1600" dirty="0" smtClean="0">
                <a:latin typeface="" pitchFamily="16"/>
              </a:rPr>
              <a:t>información, </a:t>
            </a:r>
            <a:r>
              <a:rPr lang="es-ES" sz="1600" dirty="0">
                <a:latin typeface="" pitchFamily="16"/>
              </a:rPr>
              <a:t>es una característica </a:t>
            </a:r>
            <a:r>
              <a:rPr lang="es-ES" sz="1600" dirty="0" smtClean="0">
                <a:latin typeface="" pitchFamily="16"/>
              </a:rPr>
              <a:t>explícita</a:t>
            </a:r>
            <a:r>
              <a:rPr lang="es-ES" sz="1600" dirty="0">
                <a:latin typeface="" pitchFamily="16"/>
              </a:rPr>
              <a:t>.</a:t>
            </a:r>
          </a:p>
          <a:p>
            <a:pPr lvl="0">
              <a:buNone/>
            </a:pPr>
            <a:r>
              <a:rPr lang="es-ES" sz="1600" dirty="0">
                <a:latin typeface="" pitchFamily="16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57200" y="368640"/>
            <a:ext cx="8229600" cy="11433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2800"/>
              <a:t>Conclusiones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es-ES" sz="1600" dirty="0">
                <a:latin typeface="" pitchFamily="16"/>
              </a:rPr>
              <a:t>Una vez vistos los puntos arriba citados llegamos a la conclusión de que la mejor solución para </a:t>
            </a:r>
            <a:r>
              <a:rPr lang="es-ES" sz="1600" dirty="0" smtClean="0">
                <a:latin typeface="" pitchFamily="16"/>
              </a:rPr>
              <a:t>la </a:t>
            </a:r>
            <a:r>
              <a:rPr lang="es-ES" sz="1600" dirty="0">
                <a:latin typeface="" pitchFamily="16"/>
              </a:rPr>
              <a:t>empresa es el software ofertado por </a:t>
            </a:r>
            <a:r>
              <a:rPr lang="es-ES" sz="1600" dirty="0" err="1">
                <a:latin typeface="" pitchFamily="16"/>
              </a:rPr>
              <a:t>Trend</a:t>
            </a:r>
            <a:r>
              <a:rPr lang="es-ES" sz="1600" dirty="0">
                <a:latin typeface="" pitchFamily="16"/>
              </a:rPr>
              <a:t> Micro.</a:t>
            </a:r>
          </a:p>
          <a:p>
            <a:pPr lvl="0"/>
            <a:endParaRPr lang="es-ES" sz="1600" dirty="0" smtClean="0">
              <a:latin typeface="" pitchFamily="16"/>
            </a:endParaRPr>
          </a:p>
          <a:p>
            <a:pPr lvl="0"/>
            <a:endParaRPr lang="es-ES" sz="1600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-</a:t>
            </a:r>
            <a:r>
              <a:rPr lang="es-ES" sz="1600" b="1" dirty="0">
                <a:latin typeface="" pitchFamily="16"/>
              </a:rPr>
              <a:t> En el primer corte:</a:t>
            </a:r>
            <a:r>
              <a:rPr lang="es-ES" sz="1600" dirty="0">
                <a:latin typeface="" pitchFamily="16"/>
              </a:rPr>
              <a:t> Observamos que la eficacia de </a:t>
            </a:r>
            <a:r>
              <a:rPr lang="es-ES" sz="1600" dirty="0" err="1">
                <a:latin typeface="" pitchFamily="16"/>
              </a:rPr>
              <a:t>Trend</a:t>
            </a:r>
            <a:r>
              <a:rPr lang="es-ES" sz="1600" dirty="0">
                <a:latin typeface="" pitchFamily="16"/>
              </a:rPr>
              <a:t> Micro y Panda estaba por encima de la de AVG, por la que este último fue descartado.</a:t>
            </a:r>
          </a:p>
          <a:p>
            <a:pPr marL="0" lvl="0" indent="360000" algn="just">
              <a:buNone/>
            </a:pPr>
            <a:endParaRPr lang="es-ES" sz="1600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b="1" i="1" dirty="0">
                <a:latin typeface="" pitchFamily="16"/>
              </a:rPr>
              <a:t>-</a:t>
            </a:r>
            <a:r>
              <a:rPr lang="es-ES" sz="1600" b="1" dirty="0">
                <a:latin typeface="" pitchFamily="16"/>
              </a:rPr>
              <a:t> En el segundo corte:</a:t>
            </a:r>
            <a:r>
              <a:rPr lang="es-ES" sz="1600" dirty="0">
                <a:latin typeface="" pitchFamily="16"/>
              </a:rPr>
              <a:t> Observamos que el precio de Panda es notablemente superior al de </a:t>
            </a:r>
            <a:r>
              <a:rPr lang="es-ES" sz="1600" dirty="0" err="1">
                <a:latin typeface="" pitchFamily="16"/>
              </a:rPr>
              <a:t>Trend</a:t>
            </a:r>
            <a:r>
              <a:rPr lang="es-ES" sz="1600" dirty="0">
                <a:latin typeface="" pitchFamily="16"/>
              </a:rPr>
              <a:t> Micro, pero </a:t>
            </a:r>
            <a:r>
              <a:rPr lang="es-ES" sz="1600" dirty="0" smtClean="0">
                <a:latin typeface="" pitchFamily="16"/>
              </a:rPr>
              <a:t>además, </a:t>
            </a:r>
            <a:r>
              <a:rPr lang="es-ES" sz="1600" dirty="0" err="1">
                <a:latin typeface="" pitchFamily="16"/>
              </a:rPr>
              <a:t>Trend</a:t>
            </a:r>
            <a:r>
              <a:rPr lang="es-ES" sz="1600" dirty="0">
                <a:latin typeface="" pitchFamily="16"/>
              </a:rPr>
              <a:t> Micro ofrece “de serie” un par de características que son primordiales para el tipo de empresa al que estará dirigido el software antimalware.</a:t>
            </a:r>
          </a:p>
          <a:p>
            <a:pPr lvl="0">
              <a:buNone/>
            </a:pPr>
            <a:endParaRPr lang="es-ES" sz="1600" dirty="0">
              <a:latin typeface="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67544" y="548680"/>
            <a:ext cx="8229600" cy="70640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sz="2600" dirty="0"/>
              <a:t>La </a:t>
            </a:r>
            <a:r>
              <a:rPr lang="es-ES" sz="2600" dirty="0" smtClean="0"/>
              <a:t>empresa: Ludoteca</a:t>
            </a:r>
            <a:endParaRPr lang="es-ES" sz="2600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23528" y="1988840"/>
            <a:ext cx="8229600" cy="391520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marL="0" lvl="0" indent="360000" algn="just">
              <a:buNone/>
            </a:pPr>
            <a:r>
              <a:rPr lang="es-ES" sz="1600" dirty="0" smtClean="0">
                <a:latin typeface="Arial" pitchFamily="18"/>
              </a:rPr>
              <a:t>- </a:t>
            </a:r>
            <a:r>
              <a:rPr lang="es-ES" sz="1600" dirty="0">
                <a:latin typeface="Arial" pitchFamily="18"/>
              </a:rPr>
              <a:t>Un aula en el que los usuarios usan los PCs para navegar, buscar información o para asistir a cursos programados por la ludoteca.</a:t>
            </a:r>
          </a:p>
          <a:p>
            <a:pPr marL="0" lvl="0" indent="360000" algn="just">
              <a:buNone/>
            </a:pPr>
            <a:endParaRPr lang="es-ES" sz="1600" dirty="0">
              <a:latin typeface="Arial" pitchFamily="18"/>
            </a:endParaRPr>
          </a:p>
          <a:p>
            <a:pPr marL="0" lvl="0" indent="360000" algn="just">
              <a:buNone/>
            </a:pPr>
            <a:r>
              <a:rPr lang="es-ES" sz="1600" dirty="0">
                <a:latin typeface="Arial" pitchFamily="18"/>
              </a:rPr>
              <a:t>- No se almacenan datos. Cada usuario es responsable de salvaguardar su información (la nube, dispositivos extraíbles...)</a:t>
            </a:r>
          </a:p>
          <a:p>
            <a:pPr marL="0" lvl="0" indent="360000" algn="just">
              <a:buNone/>
            </a:pPr>
            <a:endParaRPr lang="es-ES" sz="1600" dirty="0">
              <a:latin typeface="Arial" pitchFamily="18"/>
            </a:endParaRPr>
          </a:p>
          <a:p>
            <a:pPr marL="0" lvl="0" indent="360000" algn="just">
              <a:buNone/>
            </a:pPr>
            <a:r>
              <a:rPr lang="es-ES" sz="1600" dirty="0">
                <a:latin typeface="Arial" pitchFamily="18"/>
              </a:rPr>
              <a:t>- Estos dispositivos son una clara amenaza para los equipos, por lo que será primordial controlarlos.</a:t>
            </a:r>
          </a:p>
          <a:p>
            <a:pPr marL="0" lvl="0" indent="360000" algn="just">
              <a:buNone/>
            </a:pPr>
            <a:endParaRPr lang="es-ES" sz="1600" dirty="0">
              <a:latin typeface="Arial" pitchFamily="18"/>
            </a:endParaRPr>
          </a:p>
          <a:p>
            <a:pPr marL="0" lvl="0" indent="360000" algn="just">
              <a:buNone/>
            </a:pPr>
            <a:r>
              <a:rPr lang="es-ES" sz="1600" dirty="0">
                <a:latin typeface="Arial" pitchFamily="18"/>
              </a:rPr>
              <a:t>- No necesitamos que nuestro antivirus disponga de sistemas de </a:t>
            </a:r>
            <a:r>
              <a:rPr lang="es-ES" sz="1600" dirty="0" err="1">
                <a:latin typeface="Arial" pitchFamily="18"/>
              </a:rPr>
              <a:t>backup</a:t>
            </a:r>
            <a:r>
              <a:rPr lang="es-ES" sz="1600" dirty="0">
                <a:latin typeface="Arial" pitchFamily="18"/>
              </a:rPr>
              <a:t>, ya que la ludoteca ya tiene instalado un servidor de respaldo con un sistema de </a:t>
            </a:r>
            <a:r>
              <a:rPr lang="es-ES" sz="1600" dirty="0" err="1">
                <a:latin typeface="Arial" pitchFamily="18"/>
              </a:rPr>
              <a:t>backups</a:t>
            </a:r>
            <a:r>
              <a:rPr lang="es-ES" sz="1600" dirty="0">
                <a:latin typeface="Arial" pitchFamily="18"/>
              </a:rPr>
              <a:t>.</a:t>
            </a:r>
          </a:p>
          <a:p>
            <a:pPr marL="0" lvl="0" indent="360000" algn="just">
              <a:buNone/>
            </a:pPr>
            <a:endParaRPr lang="es-ES" sz="1400" dirty="0">
              <a:latin typeface="Arial" pitchFamily="18"/>
            </a:endParaRPr>
          </a:p>
          <a:p>
            <a:pPr lvl="0">
              <a:buNone/>
            </a:pPr>
            <a:endParaRPr lang="es-ES" sz="1400" dirty="0">
              <a:latin typeface="" pitchFamily="16"/>
            </a:endParaRPr>
          </a:p>
        </p:txBody>
      </p:sp>
      <p:pic>
        <p:nvPicPr>
          <p:cNvPr id="4" name="3 Imagen" descr="Sin nombr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1633158" cy="7459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941008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es-ES" dirty="0" smtClean="0"/>
              <a:t>S.I. de la Ludoteca</a:t>
            </a:r>
            <a:endParaRPr lang="es-ES" dirty="0"/>
          </a:p>
        </p:txBody>
      </p:sp>
      <p:pic>
        <p:nvPicPr>
          <p:cNvPr id="5" name="4 Imagen" descr="Sin nomb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7090252" cy="53200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66400" y="1096200"/>
            <a:ext cx="8229600" cy="485308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marL="0" lvl="0" indent="360000" algn="just">
              <a:buNone/>
            </a:pPr>
            <a:endParaRPr lang="es-ES" dirty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dirty="0" smtClean="0">
                <a:latin typeface="" pitchFamily="16"/>
              </a:rPr>
              <a:t>PC-</a:t>
            </a:r>
            <a:r>
              <a:rPr lang="es-ES" sz="1600" dirty="0" err="1" smtClean="0">
                <a:latin typeface="" pitchFamily="16"/>
              </a:rPr>
              <a:t>Cillin</a:t>
            </a:r>
            <a:r>
              <a:rPr lang="es-ES" sz="1600" dirty="0" smtClean="0">
                <a:latin typeface="" pitchFamily="16"/>
              </a:rPr>
              <a:t> ahora se llama </a:t>
            </a:r>
            <a:r>
              <a:rPr lang="es-ES" sz="1600" dirty="0" err="1" smtClean="0">
                <a:latin typeface="" pitchFamily="16"/>
              </a:rPr>
              <a:t>Trend</a:t>
            </a:r>
            <a:r>
              <a:rPr lang="es-ES" sz="1600" dirty="0" smtClean="0">
                <a:latin typeface="" pitchFamily="16"/>
              </a:rPr>
              <a:t> Micro.</a:t>
            </a:r>
          </a:p>
          <a:p>
            <a:pPr marL="0" lvl="0" indent="360000" algn="just">
              <a:buNone/>
            </a:pPr>
            <a:endParaRPr lang="es-ES" sz="1600" dirty="0">
              <a:latin typeface="" pitchFamily="16"/>
            </a:endParaRPr>
          </a:p>
          <a:p>
            <a:pPr marL="0" lvl="0" indent="360000" algn="just">
              <a:buNone/>
            </a:pPr>
            <a:endParaRPr lang="es-ES" sz="1600" dirty="0" smtClean="0">
              <a:latin typeface="" pitchFamily="16"/>
            </a:endParaRPr>
          </a:p>
          <a:p>
            <a:pPr marL="0" lvl="0" indent="360000" algn="just">
              <a:buNone/>
            </a:pPr>
            <a:endParaRPr lang="es-ES" sz="1600" dirty="0">
              <a:latin typeface="" pitchFamily="16"/>
            </a:endParaRPr>
          </a:p>
          <a:p>
            <a:pPr marL="0" lvl="0" indent="360000" algn="just">
              <a:buNone/>
            </a:pPr>
            <a:endParaRPr lang="es-ES" sz="1600" dirty="0" smtClean="0">
              <a:latin typeface="" pitchFamily="16"/>
            </a:endParaRPr>
          </a:p>
          <a:p>
            <a:pPr marL="0" lvl="0" indent="360000" algn="just">
              <a:buNone/>
            </a:pPr>
            <a:r>
              <a:rPr lang="es-ES" sz="1600" dirty="0" err="1" smtClean="0">
                <a:latin typeface="" pitchFamily="16"/>
              </a:rPr>
              <a:t>Trend</a:t>
            </a:r>
            <a:r>
              <a:rPr lang="es-ES" sz="1600" dirty="0" smtClean="0">
                <a:latin typeface="" pitchFamily="16"/>
              </a:rPr>
              <a:t> Micro ofrece diferentes propuestas para cubrir todas las necesidades:</a:t>
            </a: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	</a:t>
            </a:r>
            <a:r>
              <a:rPr lang="es-ES" sz="1600" dirty="0" smtClean="0">
                <a:latin typeface="" pitchFamily="16"/>
              </a:rPr>
              <a:t>-. </a:t>
            </a:r>
            <a:r>
              <a:rPr lang="es-ES" sz="1600" dirty="0" err="1" smtClean="0">
                <a:latin typeface="" pitchFamily="16"/>
              </a:rPr>
              <a:t>Trend</a:t>
            </a:r>
            <a:r>
              <a:rPr lang="es-ES" sz="1600" dirty="0" smtClean="0">
                <a:latin typeface="" pitchFamily="16"/>
              </a:rPr>
              <a:t> Micro </a:t>
            </a:r>
            <a:r>
              <a:rPr lang="es-ES" sz="1600" dirty="0" err="1" smtClean="0">
                <a:latin typeface="" pitchFamily="16"/>
              </a:rPr>
              <a:t>Titanium</a:t>
            </a:r>
            <a:r>
              <a:rPr lang="es-ES" sz="1600" dirty="0" smtClean="0">
                <a:latin typeface="" pitchFamily="16"/>
              </a:rPr>
              <a:t> Security: enfocada al uso domestico, dentro de esta solución encontramos tres posibilidades de diferentes características y precios.</a:t>
            </a: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	</a:t>
            </a:r>
            <a:r>
              <a:rPr lang="es-ES" sz="1600" dirty="0" smtClean="0">
                <a:latin typeface="" pitchFamily="16"/>
              </a:rPr>
              <a:t>-. </a:t>
            </a:r>
            <a:r>
              <a:rPr lang="es-ES" sz="1600" dirty="0" err="1" smtClean="0">
                <a:latin typeface="" pitchFamily="16"/>
              </a:rPr>
              <a:t>Trend</a:t>
            </a:r>
            <a:r>
              <a:rPr lang="es-ES" sz="1600" dirty="0" smtClean="0">
                <a:latin typeface="" pitchFamily="16"/>
              </a:rPr>
              <a:t> Micro </a:t>
            </a:r>
            <a:r>
              <a:rPr lang="es-ES" sz="1600" dirty="0" err="1" smtClean="0">
                <a:latin typeface="" pitchFamily="16"/>
              </a:rPr>
              <a:t>Worry</a:t>
            </a:r>
            <a:r>
              <a:rPr lang="es-ES" sz="1600" dirty="0" smtClean="0">
                <a:latin typeface="" pitchFamily="16"/>
              </a:rPr>
              <a:t> Free Business Security: esta propuesta va dirigida a las PYMES. En este caso también se ofrecen tres propuestas, la principal diferencia entre ellas radica en los sistemas sobre los que trabajan y en la ubicación del servidor de gestión.</a:t>
            </a:r>
          </a:p>
          <a:p>
            <a:pPr marL="0" lvl="0" indent="360000" algn="just">
              <a:buNone/>
            </a:pPr>
            <a:r>
              <a:rPr lang="es-ES" sz="1600" dirty="0">
                <a:latin typeface="" pitchFamily="16"/>
              </a:rPr>
              <a:t>	</a:t>
            </a:r>
            <a:r>
              <a:rPr lang="es-ES" sz="1600" dirty="0" smtClean="0">
                <a:latin typeface="" pitchFamily="16"/>
              </a:rPr>
              <a:t>-. </a:t>
            </a:r>
            <a:r>
              <a:rPr lang="es-ES" sz="1600" dirty="0" err="1" smtClean="0">
                <a:latin typeface="" pitchFamily="16"/>
              </a:rPr>
              <a:t>Trend</a:t>
            </a:r>
            <a:r>
              <a:rPr lang="es-ES" sz="1600" dirty="0" smtClean="0">
                <a:latin typeface="" pitchFamily="16"/>
              </a:rPr>
              <a:t> Micro Enterprise Security: esta es la solución para las grandes empresas. La seguridad Web y de red, la nube y los centros de datos son sus principales bazas.</a:t>
            </a:r>
            <a:endParaRPr lang="es-ES" sz="1600" dirty="0">
              <a:latin typeface="Arial" pitchFamily="18"/>
            </a:endParaRPr>
          </a:p>
          <a:p>
            <a:pPr lvl="0">
              <a:buNone/>
            </a:pPr>
            <a:endParaRPr lang="es-ES" dirty="0">
              <a:latin typeface="" pitchFamily="16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620688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Software Antimalware</a:t>
            </a: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/>
              </a:rPr>
              <a:t>.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</a:endParaRPr>
          </a:p>
        </p:txBody>
      </p:sp>
      <p:pic>
        <p:nvPicPr>
          <p:cNvPr id="7" name="6 Imagen" descr="Sin nomb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8686" y="2060848"/>
            <a:ext cx="3008969" cy="1008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85200" y="1296000"/>
            <a:ext cx="8229600" cy="439200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z="1400" b="1" dirty="0" smtClean="0">
                <a:latin typeface="" pitchFamily="16"/>
              </a:rPr>
              <a:t>Solución elegida </a:t>
            </a:r>
            <a:r>
              <a:rPr lang="es-ES" sz="1400" b="1" dirty="0" err="1" smtClean="0">
                <a:latin typeface="" pitchFamily="16"/>
              </a:rPr>
              <a:t>Trend</a:t>
            </a:r>
            <a:r>
              <a:rPr lang="es-ES" sz="1400" b="1" dirty="0" smtClean="0">
                <a:latin typeface="" pitchFamily="16"/>
              </a:rPr>
              <a:t> Micro </a:t>
            </a:r>
            <a:r>
              <a:rPr lang="es-ES" sz="1400" b="1" dirty="0" err="1" smtClean="0">
                <a:latin typeface="" pitchFamily="16"/>
              </a:rPr>
              <a:t>Worry</a:t>
            </a:r>
            <a:r>
              <a:rPr lang="es-ES" sz="1400" b="1" dirty="0" smtClean="0">
                <a:latin typeface="" pitchFamily="16"/>
              </a:rPr>
              <a:t> Free Business Security Standard:</a:t>
            </a:r>
            <a:endParaRPr lang="es-ES" sz="1400" b="1" dirty="0">
              <a:latin typeface="" pitchFamily="16"/>
            </a:endParaRPr>
          </a:p>
          <a:p>
            <a:pPr marL="0" lvl="0" indent="360000">
              <a:buNone/>
            </a:pPr>
            <a:r>
              <a:rPr lang="es-ES" sz="1400" dirty="0">
                <a:latin typeface="Arial" pitchFamily="18"/>
              </a:rPr>
              <a:t>Nosotros nos centraremos en la versión para pequeñas y medianas empresas en su </a:t>
            </a:r>
            <a:r>
              <a:rPr lang="es-ES" sz="1400" dirty="0" smtClean="0">
                <a:latin typeface="Arial" pitchFamily="18"/>
              </a:rPr>
              <a:t>versión </a:t>
            </a:r>
            <a:r>
              <a:rPr lang="es-ES" sz="1400" dirty="0">
                <a:latin typeface="Arial" pitchFamily="18"/>
              </a:rPr>
              <a:t>Standard.</a:t>
            </a:r>
          </a:p>
          <a:p>
            <a:pPr marL="0" lvl="0" indent="360000" algn="just">
              <a:buNone/>
            </a:pPr>
            <a:endParaRPr lang="es-ES" sz="1400" dirty="0">
              <a:latin typeface="Arial" pitchFamily="1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620688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Software Antimalware</a:t>
            </a: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/>
              </a:rPr>
              <a:t>.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18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83768" y="2348880"/>
          <a:ext cx="609600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Protección</a:t>
                      </a:r>
                      <a:r>
                        <a:rPr lang="es-ES" baseline="0" dirty="0" smtClean="0"/>
                        <a:t> frente a: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Puntos de protección.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Virus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Equipos</a:t>
                      </a:r>
                      <a:r>
                        <a:rPr lang="es-ES" baseline="0" dirty="0" smtClean="0"/>
                        <a:t> PC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Spyware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Portátiles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Hackers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Servidores Windows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Ciberdelincuentes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TPVs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Ataques de día cero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Tablets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Sitios Web maliciosos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Unidades extraíbles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Spam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 descr="Sin nombr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2171158" cy="2592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576064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dirty="0" smtClean="0">
                <a:latin typeface="Arial" pitchFamily="34" charset="0"/>
                <a:cs typeface="Arial" pitchFamily="34" charset="0"/>
              </a:rPr>
              <a:t>Software Antimalware</a:t>
            </a:r>
            <a:r>
              <a:rPr lang="es-ES" dirty="0" smtClean="0">
                <a:latin typeface="Cambria" pitchFamily="18"/>
              </a:rPr>
              <a:t>.</a:t>
            </a:r>
            <a:endParaRPr lang="es-ES" dirty="0"/>
          </a:p>
        </p:txBody>
      </p:sp>
      <p:pic>
        <p:nvPicPr>
          <p:cNvPr id="4" name="3 Imagen" descr="Sin nombr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052736"/>
            <a:ext cx="8596647" cy="3528392"/>
          </a:xfrm>
          <a:prstGeom prst="rect">
            <a:avLst/>
          </a:prstGeom>
        </p:spPr>
      </p:pic>
      <p:pic>
        <p:nvPicPr>
          <p:cNvPr id="5" name="4 Imagen" descr="Sin nombre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437112"/>
            <a:ext cx="8495928" cy="216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76968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dirty="0" smtClean="0">
                <a:latin typeface="Arial" pitchFamily="34" charset="0"/>
                <a:cs typeface="Arial" pitchFamily="34" charset="0"/>
              </a:rPr>
              <a:t>Software </a:t>
            </a:r>
            <a:r>
              <a:rPr lang="es-ES" dirty="0">
                <a:latin typeface="Arial" pitchFamily="34" charset="0"/>
                <a:cs typeface="Arial" pitchFamily="34" charset="0"/>
              </a:rPr>
              <a:t>Antimalware</a:t>
            </a:r>
            <a:r>
              <a:rPr lang="es-ES" dirty="0">
                <a:latin typeface="Cambria" pitchFamily="18"/>
              </a:rPr>
              <a:t>.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76000" y="2420888"/>
            <a:ext cx="8229600" cy="3267112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lvl="0" algn="just">
              <a:buNone/>
            </a:pPr>
            <a:r>
              <a:rPr lang="es-ES" sz="1600" b="1" dirty="0" smtClean="0">
                <a:latin typeface="" pitchFamily="16"/>
              </a:rPr>
              <a:t>	- </a:t>
            </a:r>
            <a:r>
              <a:rPr lang="es-ES" sz="1600" dirty="0">
                <a:latin typeface="Arial" pitchFamily="18"/>
              </a:rPr>
              <a:t>Podemos encontrar infinidad de posibilidades entre los productos Panda. Nosotros hemos</a:t>
            </a:r>
            <a:r>
              <a:rPr lang="es-ES" sz="1600" dirty="0">
                <a:latin typeface="" pitchFamily="16"/>
              </a:rPr>
              <a:t> elegido la solución media ofrecida para pymes, “Security </a:t>
            </a:r>
            <a:r>
              <a:rPr lang="es-ES" sz="1600" dirty="0" err="1">
                <a:latin typeface="" pitchFamily="16"/>
              </a:rPr>
              <a:t>for</a:t>
            </a:r>
            <a:r>
              <a:rPr lang="es-ES" sz="1600" dirty="0">
                <a:latin typeface="" pitchFamily="16"/>
              </a:rPr>
              <a:t> </a:t>
            </a:r>
            <a:r>
              <a:rPr lang="es-ES" sz="1600" dirty="0" err="1">
                <a:latin typeface="" pitchFamily="16"/>
              </a:rPr>
              <a:t>business</a:t>
            </a:r>
            <a:r>
              <a:rPr lang="es-ES" sz="1600" dirty="0">
                <a:latin typeface="" pitchFamily="16"/>
              </a:rPr>
              <a:t>”.</a:t>
            </a:r>
          </a:p>
          <a:p>
            <a:pPr lvl="0" algn="just"/>
            <a:endParaRPr lang="es-ES" sz="1600" dirty="0">
              <a:latin typeface="" pitchFamily="16"/>
            </a:endParaRPr>
          </a:p>
          <a:p>
            <a:pPr lvl="0" algn="just"/>
            <a:r>
              <a:rPr lang="es-ES" sz="1600" b="1" i="1" dirty="0">
                <a:latin typeface="" pitchFamily="16"/>
              </a:rPr>
              <a:t>Características</a:t>
            </a:r>
            <a:r>
              <a:rPr lang="es-ES" sz="1600" i="1" dirty="0">
                <a:latin typeface="" pitchFamily="16"/>
              </a:rPr>
              <a:t>: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</a:t>
            </a:r>
            <a:r>
              <a:rPr lang="es-ES" sz="1600" dirty="0" smtClean="0">
                <a:latin typeface="" pitchFamily="16"/>
              </a:rPr>
              <a:t>		   </a:t>
            </a:r>
            <a:r>
              <a:rPr lang="es-ES" sz="1600" dirty="0">
                <a:latin typeface="" pitchFamily="16"/>
              </a:rPr>
              <a:t>- Protección optimizada para todos los </a:t>
            </a:r>
            <a:r>
              <a:rPr lang="es-ES" sz="1600" dirty="0" err="1">
                <a:latin typeface="" pitchFamily="16"/>
              </a:rPr>
              <a:t>Endpoints</a:t>
            </a:r>
            <a:r>
              <a:rPr lang="es-ES" sz="1600" dirty="0">
                <a:latin typeface="" pitchFamily="16"/>
              </a:rPr>
              <a:t> de una empresa.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</a:t>
            </a:r>
            <a:r>
              <a:rPr lang="es-ES" sz="1600" dirty="0" smtClean="0">
                <a:latin typeface="" pitchFamily="16"/>
              </a:rPr>
              <a:t> 		   </a:t>
            </a:r>
            <a:r>
              <a:rPr lang="es-ES" sz="1600" dirty="0">
                <a:latin typeface="" pitchFamily="16"/>
              </a:rPr>
              <a:t>- Bloqueo preventivo.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</a:t>
            </a:r>
            <a:r>
              <a:rPr lang="es-ES" sz="1600" dirty="0" smtClean="0">
                <a:latin typeface="" pitchFamily="16"/>
              </a:rPr>
              <a:t>		   - </a:t>
            </a:r>
            <a:r>
              <a:rPr lang="es-ES" sz="1600" dirty="0">
                <a:latin typeface="" pitchFamily="16"/>
              </a:rPr>
              <a:t>Sencilla gestión centralizada desde un solo punto mediante.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</a:t>
            </a:r>
            <a:r>
              <a:rPr lang="es-ES" sz="1600" dirty="0" smtClean="0">
                <a:latin typeface="" pitchFamily="16"/>
              </a:rPr>
              <a:t>		   - </a:t>
            </a:r>
            <a:r>
              <a:rPr lang="es-ES" sz="1600" dirty="0" err="1" smtClean="0">
                <a:latin typeface="" pitchFamily="16"/>
              </a:rPr>
              <a:t>AdminSecure</a:t>
            </a:r>
            <a:r>
              <a:rPr lang="es-ES" sz="1600" dirty="0" smtClean="0">
                <a:latin typeface="" pitchFamily="16"/>
              </a:rPr>
              <a:t>.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	</a:t>
            </a:r>
            <a:r>
              <a:rPr lang="es-ES" sz="1600" dirty="0" smtClean="0">
                <a:latin typeface="" pitchFamily="16"/>
              </a:rPr>
              <a:t>	   </a:t>
            </a:r>
            <a:r>
              <a:rPr lang="es-ES" sz="1600" dirty="0">
                <a:latin typeface="" pitchFamily="16"/>
              </a:rPr>
              <a:t>- Bajo consumo de recursos.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 </a:t>
            </a:r>
            <a:r>
              <a:rPr lang="es-ES" sz="1600" dirty="0" smtClean="0">
                <a:latin typeface="" pitchFamily="16"/>
              </a:rPr>
              <a:t>		   </a:t>
            </a:r>
            <a:r>
              <a:rPr lang="es-ES" sz="1600" dirty="0">
                <a:latin typeface="" pitchFamily="16"/>
              </a:rPr>
              <a:t>- Información en tiempo real.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</a:t>
            </a:r>
            <a:r>
              <a:rPr lang="es-ES" sz="1600" dirty="0" smtClean="0">
                <a:latin typeface="" pitchFamily="16"/>
              </a:rPr>
              <a:t>		   - </a:t>
            </a:r>
            <a:r>
              <a:rPr lang="es-ES" sz="1600" dirty="0">
                <a:latin typeface="" pitchFamily="16"/>
              </a:rPr>
              <a:t>Actualización automática.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  </a:t>
            </a:r>
            <a:r>
              <a:rPr lang="es-ES" sz="1600" dirty="0" smtClean="0">
                <a:latin typeface="" pitchFamily="16"/>
              </a:rPr>
              <a:t>		   </a:t>
            </a:r>
            <a:r>
              <a:rPr lang="es-ES" sz="1600" dirty="0">
                <a:latin typeface="" pitchFamily="16"/>
              </a:rPr>
              <a:t>- Inteligencia Colectiva</a:t>
            </a:r>
          </a:p>
          <a:p>
            <a:pPr marL="285840" lvl="0" indent="0">
              <a:spcBef>
                <a:spcPts val="0"/>
              </a:spcBef>
              <a:spcAft>
                <a:spcPts val="374"/>
              </a:spcAft>
              <a:buNone/>
            </a:pPr>
            <a:r>
              <a:rPr lang="es-ES" sz="1600" dirty="0">
                <a:latin typeface="" pitchFamily="16"/>
              </a:rPr>
              <a:t>     </a:t>
            </a:r>
            <a:r>
              <a:rPr lang="es-ES" sz="1600" dirty="0" smtClean="0">
                <a:latin typeface="" pitchFamily="16"/>
              </a:rPr>
              <a:t>	   - </a:t>
            </a:r>
            <a:r>
              <a:rPr lang="es-ES" sz="1600" dirty="0">
                <a:latin typeface="" pitchFamily="16"/>
              </a:rPr>
              <a:t>Auditoría bajo demanda</a:t>
            </a:r>
          </a:p>
        </p:txBody>
      </p:sp>
      <p:pic>
        <p:nvPicPr>
          <p:cNvPr id="4" name="3 Imagen" descr="Sin nombr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347864" cy="7802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54400" y="522359"/>
            <a:ext cx="8229600" cy="11433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dirty="0" smtClean="0">
                <a:latin typeface="Arial" pitchFamily="34" charset="0"/>
                <a:cs typeface="Arial" pitchFamily="34" charset="0"/>
              </a:rPr>
              <a:t>Software </a:t>
            </a:r>
            <a:r>
              <a:rPr lang="es-ES" dirty="0">
                <a:latin typeface="Arial" pitchFamily="34" charset="0"/>
                <a:cs typeface="Arial" pitchFamily="34" charset="0"/>
              </a:rPr>
              <a:t>Antimalware.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2000" y="1728000"/>
            <a:ext cx="8229600" cy="230400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marL="180360" lvl="0" indent="0" algn="just">
              <a:buNone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Panda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GateDefender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Integra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eSeries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    - Protección completa en la pasarela de conexión a Internet.</a:t>
            </a:r>
          </a:p>
          <a:p>
            <a:pPr lvl="0" algn="just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    - Conectividad flexible para los usuarios.</a:t>
            </a:r>
          </a:p>
          <a:p>
            <a:pPr lvl="0" algn="just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    - Gestión centralizada desde la nube.</a:t>
            </a:r>
          </a:p>
          <a:p>
            <a:pPr lvl="0" algn="just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    - Incremento de la productibilidad de los usuarios y optimización         del ancho de banda.</a:t>
            </a:r>
          </a:p>
        </p:txBody>
      </p:sp>
      <p:pic>
        <p:nvPicPr>
          <p:cNvPr id="5" name="4 Imagen" descr="Sin nomb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861048"/>
            <a:ext cx="1636087" cy="2414865"/>
          </a:xfrm>
          <a:prstGeom prst="rect">
            <a:avLst/>
          </a:prstGeom>
        </p:spPr>
      </p:pic>
      <p:pic>
        <p:nvPicPr>
          <p:cNvPr id="6" name="5 Imagen" descr="Sin nombre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653136"/>
            <a:ext cx="3029682" cy="10328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57200" y="503999"/>
            <a:ext cx="8229600" cy="11433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 dirty="0" smtClean="0">
                <a:latin typeface="Arial" pitchFamily="34" charset="0"/>
                <a:cs typeface="Arial" pitchFamily="34" charset="0"/>
              </a:rPr>
              <a:t>Software </a:t>
            </a:r>
            <a:r>
              <a:rPr lang="es-ES" dirty="0">
                <a:latin typeface="Arial" pitchFamily="34" charset="0"/>
                <a:cs typeface="Arial" pitchFamily="34" charset="0"/>
              </a:rPr>
              <a:t>Antimalware.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67544" y="3284984"/>
            <a:ext cx="8229600" cy="2088000"/>
          </a:xfrm>
        </p:spPr>
        <p:txBody>
          <a:bodyPr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s-E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s-E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s-E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s-E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marL="0" lvl="0" indent="36000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Este antivirus ofrece a su vez, distintas opciones para empresa, sus diferentes tipos y características pueden observarse en la siguiente tabla, ofrecida por la propia empresa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Sin nomb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2801576" cy="1139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601</Words>
  <Application>Microsoft Office PowerPoint</Application>
  <PresentationFormat>Presentación en pantalla (4:3)</PresentationFormat>
  <Paragraphs>99</Paragraphs>
  <Slides>15</Slides>
  <Notes>15</Notes>
  <HiddenSlides>1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Default</vt:lpstr>
      <vt:lpstr>Title1</vt:lpstr>
      <vt:lpstr>Title2</vt:lpstr>
      <vt:lpstr>Title3</vt:lpstr>
      <vt:lpstr>Antivirus PC-CILLIN Ander Arambalza, Antonio Saiz, Borja Martínez Capítulo: Protección del software Palabras clave: Malware</vt:lpstr>
      <vt:lpstr>La empresa: Ludoteca</vt:lpstr>
      <vt:lpstr>S.I. de la Ludoteca</vt:lpstr>
      <vt:lpstr>Diapositiva 4</vt:lpstr>
      <vt:lpstr>Diapositiva 5</vt:lpstr>
      <vt:lpstr>Software Antimalware.</vt:lpstr>
      <vt:lpstr>Software Antimalware.</vt:lpstr>
      <vt:lpstr>Software Antimalware.</vt:lpstr>
      <vt:lpstr>Software Antimalware.</vt:lpstr>
      <vt:lpstr>Diapositiva 10</vt:lpstr>
      <vt:lpstr>Comparativa </vt:lpstr>
      <vt:lpstr>Comparativa </vt:lpstr>
      <vt:lpstr>Comparativa</vt:lpstr>
      <vt:lpstr>Comparativa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emepe4vaio</cp:lastModifiedBy>
  <cp:revision>47</cp:revision>
  <dcterms:created xsi:type="dcterms:W3CDTF">2006-07-21T11:32:42Z</dcterms:created>
  <dcterms:modified xsi:type="dcterms:W3CDTF">2013-11-29T17:28:30Z</dcterms:modified>
</cp:coreProperties>
</file>