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3" r:id="rId3"/>
    <p:sldId id="264" r:id="rId4"/>
    <p:sldId id="265" r:id="rId5"/>
    <p:sldId id="266" r:id="rId6"/>
    <p:sldId id="268" r:id="rId7"/>
    <p:sldId id="269" r:id="rId8"/>
    <p:sldId id="270" r:id="rId9"/>
    <p:sldId id="258" r:id="rId10"/>
    <p:sldId id="257" r:id="rId11"/>
    <p:sldId id="259" r:id="rId12"/>
    <p:sldId id="260" r:id="rId13"/>
    <p:sldId id="261" r:id="rId14"/>
    <p:sldId id="262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37"/>
  <c:chart>
    <c:plotArea>
      <c:layout>
        <c:manualLayout>
          <c:layoutTarget val="inner"/>
          <c:xMode val="edge"/>
          <c:yMode val="edge"/>
          <c:x val="5.846370605286285E-2"/>
          <c:y val="0.12603058109874002"/>
          <c:w val="0.92682366100736258"/>
          <c:h val="0.68910836471649073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Protección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Avira Personal 2013</c:v>
                </c:pt>
                <c:pt idx="1">
                  <c:v>AVG Free 2013</c:v>
                </c:pt>
                <c:pt idx="2">
                  <c:v>avast! Free 7</c:v>
                </c:pt>
                <c:pt idx="3">
                  <c:v>Ad-Aware Free 10</c:v>
                </c:pt>
                <c:pt idx="4">
                  <c:v>MSE 4.1</c:v>
                </c:pt>
                <c:pt idx="5">
                  <c:v>Panda Cloud 2.1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9.34</c:v>
                </c:pt>
                <c:pt idx="1">
                  <c:v>9</c:v>
                </c:pt>
                <c:pt idx="2">
                  <c:v>9.09</c:v>
                </c:pt>
                <c:pt idx="3">
                  <c:v>9.4700000000000006</c:v>
                </c:pt>
                <c:pt idx="4">
                  <c:v>8.41</c:v>
                </c:pt>
                <c:pt idx="5">
                  <c:v>9.42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Rendimiento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Avira Personal 2013</c:v>
                </c:pt>
                <c:pt idx="1">
                  <c:v>AVG Free 2013</c:v>
                </c:pt>
                <c:pt idx="2">
                  <c:v>avast! Free 7</c:v>
                </c:pt>
                <c:pt idx="3">
                  <c:v>Ad-Aware Free 10</c:v>
                </c:pt>
                <c:pt idx="4">
                  <c:v>MSE 4.1</c:v>
                </c:pt>
                <c:pt idx="5">
                  <c:v>Panda Cloud 2.1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7.54</c:v>
                </c:pt>
                <c:pt idx="1">
                  <c:v>7.13</c:v>
                </c:pt>
                <c:pt idx="2">
                  <c:v>5.01</c:v>
                </c:pt>
                <c:pt idx="3">
                  <c:v>6.64</c:v>
                </c:pt>
                <c:pt idx="4">
                  <c:v>8</c:v>
                </c:pt>
                <c:pt idx="5">
                  <c:v>2.8499999999999988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Funciones y Calidad</c:v>
                </c:pt>
              </c:strCache>
            </c:strRef>
          </c:tx>
          <c:cat>
            <c:strRef>
              <c:f>Hoja1!$A$2:$A$7</c:f>
              <c:strCache>
                <c:ptCount val="6"/>
                <c:pt idx="0">
                  <c:v>Avira Personal 2013</c:v>
                </c:pt>
                <c:pt idx="1">
                  <c:v>AVG Free 2013</c:v>
                </c:pt>
                <c:pt idx="2">
                  <c:v>avast! Free 7</c:v>
                </c:pt>
                <c:pt idx="3">
                  <c:v>Ad-Aware Free 10</c:v>
                </c:pt>
                <c:pt idx="4">
                  <c:v>MSE 4.1</c:v>
                </c:pt>
                <c:pt idx="5">
                  <c:v>Panda Cloud 2.1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9</c:v>
                </c:pt>
                <c:pt idx="1">
                  <c:v>9</c:v>
                </c:pt>
                <c:pt idx="2">
                  <c:v>10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</c:numCache>
            </c:numRef>
          </c:val>
        </c:ser>
        <c:axId val="61785216"/>
        <c:axId val="61786752"/>
      </c:barChart>
      <c:catAx>
        <c:axId val="61785216"/>
        <c:scaling>
          <c:orientation val="minMax"/>
        </c:scaling>
        <c:axPos val="b"/>
        <c:tickLblPos val="nextTo"/>
        <c:crossAx val="61786752"/>
        <c:crosses val="autoZero"/>
        <c:auto val="1"/>
        <c:lblAlgn val="ctr"/>
        <c:lblOffset val="100"/>
      </c:catAx>
      <c:valAx>
        <c:axId val="61786752"/>
        <c:scaling>
          <c:orientation val="minMax"/>
        </c:scaling>
        <c:axPos val="l"/>
        <c:majorGridlines/>
        <c:numFmt formatCode="General" sourceLinked="1"/>
        <c:tickLblPos val="nextTo"/>
        <c:crossAx val="61785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017025886012683"/>
          <c:y val="1.4895145696609661E-2"/>
          <c:w val="0.29577938309884794"/>
          <c:h val="0.16919901824161093"/>
        </c:manualLayout>
      </c:layout>
    </c:legend>
    <c:plotVisOnly val="1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35"/>
  <c:chart>
    <c:plotArea>
      <c:layout>
        <c:manualLayout>
          <c:layoutTarget val="inner"/>
          <c:xMode val="edge"/>
          <c:yMode val="edge"/>
          <c:x val="4.1566972356606884E-2"/>
          <c:y val="0.15260009887590306"/>
          <c:w val="0.94054915615436674"/>
          <c:h val="0.64342244924175651"/>
        </c:manualLayout>
      </c:layout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Protección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Symantec</c:v>
                </c:pt>
                <c:pt idx="1">
                  <c:v>F-Secure</c:v>
                </c:pt>
                <c:pt idx="2">
                  <c:v>Kaspersky</c:v>
                </c:pt>
                <c:pt idx="3">
                  <c:v>McAfee</c:v>
                </c:pt>
                <c:pt idx="4">
                  <c:v>Sophos</c:v>
                </c:pt>
                <c:pt idx="5">
                  <c:v>Webroot</c:v>
                </c:pt>
                <c:pt idx="6">
                  <c:v>Fortinet</c:v>
                </c:pt>
                <c:pt idx="7">
                  <c:v>Trend Micro</c:v>
                </c:pt>
                <c:pt idx="8">
                  <c:v>Microssoft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5.7</c:v>
                </c:pt>
                <c:pt idx="1">
                  <c:v>6</c:v>
                </c:pt>
                <c:pt idx="2">
                  <c:v>5.8</c:v>
                </c:pt>
                <c:pt idx="3">
                  <c:v>5</c:v>
                </c:pt>
                <c:pt idx="4">
                  <c:v>4.7</c:v>
                </c:pt>
                <c:pt idx="5">
                  <c:v>3.3</c:v>
                </c:pt>
                <c:pt idx="6">
                  <c:v>5</c:v>
                </c:pt>
                <c:pt idx="7">
                  <c:v>4.3</c:v>
                </c:pt>
                <c:pt idx="8">
                  <c:v>0.2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Rendimiento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Symantec</c:v>
                </c:pt>
                <c:pt idx="1">
                  <c:v>F-Secure</c:v>
                </c:pt>
                <c:pt idx="2">
                  <c:v>Kaspersky</c:v>
                </c:pt>
                <c:pt idx="3">
                  <c:v>McAfee</c:v>
                </c:pt>
                <c:pt idx="4">
                  <c:v>Sophos</c:v>
                </c:pt>
                <c:pt idx="5">
                  <c:v>Webroot</c:v>
                </c:pt>
                <c:pt idx="6">
                  <c:v>Fortinet</c:v>
                </c:pt>
                <c:pt idx="7">
                  <c:v>Trend Micro</c:v>
                </c:pt>
                <c:pt idx="8">
                  <c:v>Microssoft</c:v>
                </c:pt>
              </c:strCache>
            </c:strRef>
          </c:cat>
          <c:val>
            <c:numRef>
              <c:f>Hoja1!$C$2:$C$10</c:f>
              <c:numCache>
                <c:formatCode>General</c:formatCode>
                <c:ptCount val="9"/>
                <c:pt idx="0">
                  <c:v>5</c:v>
                </c:pt>
                <c:pt idx="1">
                  <c:v>4.2</c:v>
                </c:pt>
                <c:pt idx="2">
                  <c:v>3.2</c:v>
                </c:pt>
                <c:pt idx="3">
                  <c:v>3.3</c:v>
                </c:pt>
                <c:pt idx="4">
                  <c:v>3.8</c:v>
                </c:pt>
                <c:pt idx="5">
                  <c:v>6</c:v>
                </c:pt>
                <c:pt idx="6">
                  <c:v>2.5</c:v>
                </c:pt>
                <c:pt idx="7">
                  <c:v>3.3</c:v>
                </c:pt>
                <c:pt idx="8">
                  <c:v>4.8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Funciones y Calidad</c:v>
                </c:pt>
              </c:strCache>
            </c:strRef>
          </c:tx>
          <c:cat>
            <c:strRef>
              <c:f>Hoja1!$A$2:$A$10</c:f>
              <c:strCache>
                <c:ptCount val="9"/>
                <c:pt idx="0">
                  <c:v>Symantec</c:v>
                </c:pt>
                <c:pt idx="1">
                  <c:v>F-Secure</c:v>
                </c:pt>
                <c:pt idx="2">
                  <c:v>Kaspersky</c:v>
                </c:pt>
                <c:pt idx="3">
                  <c:v>McAfee</c:v>
                </c:pt>
                <c:pt idx="4">
                  <c:v>Sophos</c:v>
                </c:pt>
                <c:pt idx="5">
                  <c:v>Webroot</c:v>
                </c:pt>
                <c:pt idx="6">
                  <c:v>Fortinet</c:v>
                </c:pt>
                <c:pt idx="7">
                  <c:v>Trend Micro</c:v>
                </c:pt>
                <c:pt idx="8">
                  <c:v>Microssoft</c:v>
                </c:pt>
              </c:strCache>
            </c:strRef>
          </c:cat>
          <c:val>
            <c:numRef>
              <c:f>Hoja1!$D$2:$D$10</c:f>
              <c:numCache>
                <c:formatCode>General</c:formatCode>
                <c:ptCount val="9"/>
                <c:pt idx="0">
                  <c:v>5.8</c:v>
                </c:pt>
                <c:pt idx="1">
                  <c:v>5.5</c:v>
                </c:pt>
                <c:pt idx="2">
                  <c:v>5.5</c:v>
                </c:pt>
                <c:pt idx="3">
                  <c:v>5.8</c:v>
                </c:pt>
                <c:pt idx="4">
                  <c:v>5.7</c:v>
                </c:pt>
                <c:pt idx="5">
                  <c:v>4.8</c:v>
                </c:pt>
                <c:pt idx="6">
                  <c:v>6</c:v>
                </c:pt>
                <c:pt idx="7">
                  <c:v>5.8</c:v>
                </c:pt>
                <c:pt idx="8">
                  <c:v>6</c:v>
                </c:pt>
              </c:numCache>
            </c:numRef>
          </c:val>
        </c:ser>
        <c:axId val="67921024"/>
        <c:axId val="67922560"/>
      </c:barChart>
      <c:catAx>
        <c:axId val="67921024"/>
        <c:scaling>
          <c:orientation val="minMax"/>
        </c:scaling>
        <c:axPos val="b"/>
        <c:tickLblPos val="nextTo"/>
        <c:crossAx val="67922560"/>
        <c:crosses val="autoZero"/>
        <c:auto val="1"/>
        <c:lblAlgn val="ctr"/>
        <c:lblOffset val="100"/>
      </c:catAx>
      <c:valAx>
        <c:axId val="67922560"/>
        <c:scaling>
          <c:orientation val="minMax"/>
        </c:scaling>
        <c:axPos val="l"/>
        <c:majorGridlines/>
        <c:numFmt formatCode="General" sourceLinked="1"/>
        <c:tickLblPos val="nextTo"/>
        <c:crossAx val="67921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908161719404991"/>
          <c:y val="1.3306051569997927E-2"/>
          <c:w val="0.31771166840048082"/>
          <c:h val="0.13647829435838901"/>
        </c:manualLayout>
      </c:layout>
      <c:txPr>
        <a:bodyPr/>
        <a:lstStyle/>
        <a:p>
          <a:pPr>
            <a:defRPr sz="1400"/>
          </a:pPr>
          <a:endParaRPr lang="es-ES"/>
        </a:p>
      </c:txPr>
    </c:legend>
    <c:plotVisOnly val="1"/>
  </c:chart>
  <c:spPr>
    <a:ln>
      <a:noFill/>
    </a:ln>
  </c:spPr>
  <c:txPr>
    <a:bodyPr/>
    <a:lstStyle/>
    <a:p>
      <a:pPr>
        <a:defRPr sz="1800"/>
      </a:pPr>
      <a:endParaRPr lang="es-E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5" name="24 Subtítulo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1" name="30 Marcador de fecha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18" name="1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osición de imagen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Marcador de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1" name="30 Marcador de texto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7" name="26 Marcador de fecha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E23FC64-11F9-4C4D-AA1A-7BDA87B2DE07}" type="datetimeFigureOut">
              <a:rPr lang="es-ES" smtClean="0"/>
              <a:pPr/>
              <a:t>02/12/2013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0DC17EF-6A76-4815-B646-CADB1D0C20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es/url?sa=i&amp;source=images&amp;cd=&amp;cad=rja&amp;docid=vlwI65RP0CHz2M&amp;tbnid=9r0YW6qX49CmoM:&amp;ved=0CAgQjRwwAA&amp;url=http://www.mcafeeworks.com/Endpoint-Protection.asp&amp;ei=t2KbUv2bBIuY1AXzg4HICA&amp;psig=AFQjCNHu9OpMaWcrmFoz0FM-anv1wnE7vA&amp;ust=138600146312098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es/url?sa=i&amp;source=images&amp;cd=&amp;cad=rja&amp;docid=1ZlIagqAojU0RM&amp;tbnid=fb7JExx4VSn8_M:&amp;ved=0CAgQjRwwADgM&amp;url=http://www.iss-software.fr/acheter-f-secure-pour-les-entreprises-tres-bon-prix.php&amp;ei=mWSbUtb9OuG60QX014CwBw&amp;psig=AFQjCNF87Cd5C9pFLCsuRF9SdI88YUJrYQ&amp;ust=138600194602128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es/url?sa=i&amp;source=images&amp;cd=&amp;cad=rja&amp;docid=1ZlIagqAojU0RM&amp;tbnid=fb7JExx4VSn8_M:&amp;ved=0CAgQjRwwADgM&amp;url=http://www.iss-software.fr/acheter-f-secure-pour-les-entreprises-tres-bon-prix.php&amp;ei=mWSbUtb9OuG60QX014CwBw&amp;psig=AFQjCNF87Cd5C9pFLCsuRF9SdI88YUJrYQ&amp;ust=138600194602128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Protección contra  </a:t>
            </a:r>
            <a:r>
              <a:rPr lang="es-ES" smtClean="0"/>
              <a:t>Software Malicioso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07904" y="5373216"/>
            <a:ext cx="5114778" cy="1101248"/>
          </a:xfrm>
        </p:spPr>
        <p:txBody>
          <a:bodyPr/>
          <a:lstStyle/>
          <a:p>
            <a:r>
              <a:rPr lang="es-ES" dirty="0" smtClean="0"/>
              <a:t>SGSI</a:t>
            </a:r>
          </a:p>
          <a:p>
            <a:r>
              <a:rPr lang="es-ES" dirty="0" err="1" smtClean="0"/>
              <a:t>Aiala</a:t>
            </a:r>
            <a:r>
              <a:rPr lang="es-ES" dirty="0" smtClean="0"/>
              <a:t> Del Olmo – Patricia </a:t>
            </a:r>
            <a:r>
              <a:rPr lang="es-ES" dirty="0" err="1" smtClean="0"/>
              <a:t>Villadangos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Symantec (</a:t>
            </a:r>
            <a:r>
              <a:rPr lang="es-ES" dirty="0" err="1" smtClean="0"/>
              <a:t>norton</a:t>
            </a:r>
            <a:r>
              <a:rPr lang="es-ES" dirty="0" smtClean="0"/>
              <a:t> antivirus)</a:t>
            </a:r>
            <a:endParaRPr lang="es-ES" dirty="0"/>
          </a:p>
        </p:txBody>
      </p:sp>
      <p:pic>
        <p:nvPicPr>
          <p:cNvPr id="2050" name="Picture 2" descr="http://malwarelist.files.wordpress.com/2012/10/endpoint-protec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5013176"/>
            <a:ext cx="1907704" cy="141854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bg1"/>
            </a:solidFill>
            <a:miter lim="800000"/>
          </a:ln>
          <a:effectLst>
            <a:glow rad="101600">
              <a:schemeClr val="bg1">
                <a:alpha val="60000"/>
              </a:schemeClr>
            </a:glow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s-ES" i="1" dirty="0" smtClean="0"/>
              <a:t>Symantec </a:t>
            </a:r>
            <a:r>
              <a:rPr lang="es-ES" i="1" dirty="0" err="1" smtClean="0"/>
              <a:t>Endpoint</a:t>
            </a:r>
            <a:r>
              <a:rPr lang="es-ES" i="1" dirty="0" smtClean="0"/>
              <a:t> </a:t>
            </a:r>
            <a:r>
              <a:rPr lang="es-ES" i="1" dirty="0" err="1" smtClean="0"/>
              <a:t>Protection</a:t>
            </a:r>
            <a:r>
              <a:rPr lang="es-ES" i="1" dirty="0" smtClean="0"/>
              <a:t> Small Business </a:t>
            </a:r>
            <a:r>
              <a:rPr lang="es-ES" i="1" dirty="0" err="1" smtClean="0"/>
              <a:t>Edition</a:t>
            </a:r>
            <a:r>
              <a:rPr lang="es-ES" i="1" dirty="0" smtClean="0"/>
              <a:t> 2013</a:t>
            </a:r>
          </a:p>
          <a:p>
            <a:pPr lvl="1">
              <a:lnSpc>
                <a:spcPct val="160000"/>
              </a:lnSpc>
            </a:pPr>
            <a:r>
              <a:rPr lang="es-ES" dirty="0" smtClean="0"/>
              <a:t>Funciones:</a:t>
            </a:r>
          </a:p>
          <a:p>
            <a:pPr lvl="2">
              <a:lnSpc>
                <a:spcPct val="160000"/>
              </a:lnSpc>
            </a:pPr>
            <a:r>
              <a:rPr lang="es-ES" sz="2200" dirty="0" smtClean="0"/>
              <a:t>Protección sencilla, rápida y eficaz.</a:t>
            </a:r>
          </a:p>
          <a:p>
            <a:pPr lvl="2">
              <a:lnSpc>
                <a:spcPct val="160000"/>
              </a:lnSpc>
            </a:pPr>
            <a:r>
              <a:rPr lang="es-ES" sz="2200" dirty="0" smtClean="0"/>
              <a:t>Disponible como servicio administrado en la nube o como aplicación de administración en las instalaciones.</a:t>
            </a:r>
          </a:p>
          <a:p>
            <a:pPr lvl="2">
              <a:lnSpc>
                <a:spcPct val="160000"/>
              </a:lnSpc>
            </a:pPr>
            <a:r>
              <a:rPr lang="es-ES" sz="2200" dirty="0" smtClean="0"/>
              <a:t>Fácil configuración y administración basada en Web.</a:t>
            </a:r>
          </a:p>
          <a:p>
            <a:pPr lvl="2">
              <a:lnSpc>
                <a:spcPct val="160000"/>
              </a:lnSpc>
            </a:pPr>
            <a:r>
              <a:rPr lang="es-ES" sz="2200" dirty="0" smtClean="0"/>
              <a:t>Tecnologías de protección sólidas.</a:t>
            </a:r>
          </a:p>
          <a:p>
            <a:pPr lvl="2">
              <a:lnSpc>
                <a:spcPct val="160000"/>
              </a:lnSpc>
            </a:pPr>
            <a:r>
              <a:rPr lang="es-ES" sz="2200" dirty="0" smtClean="0"/>
              <a:t>Simple tarifa de suscripción que cubre cualquier opción de administración.</a:t>
            </a:r>
          </a:p>
          <a:p>
            <a:pPr lvl="1">
              <a:lnSpc>
                <a:spcPct val="160000"/>
              </a:lnSpc>
            </a:pPr>
            <a:r>
              <a:rPr lang="es-ES" sz="2500" dirty="0" smtClean="0"/>
              <a:t>Presupuesto:</a:t>
            </a:r>
          </a:p>
          <a:p>
            <a:pPr lvl="2">
              <a:lnSpc>
                <a:spcPct val="120000"/>
              </a:lnSpc>
            </a:pPr>
            <a:r>
              <a:rPr lang="es-ES" sz="2200" dirty="0" smtClean="0"/>
              <a:t>1 año – 1836 €</a:t>
            </a:r>
          </a:p>
          <a:p>
            <a:pPr lvl="2">
              <a:lnSpc>
                <a:spcPct val="120000"/>
              </a:lnSpc>
            </a:pPr>
            <a:r>
              <a:rPr lang="es-ES" sz="2200" dirty="0" smtClean="0"/>
              <a:t>2 años – 3060 €</a:t>
            </a:r>
          </a:p>
          <a:p>
            <a:pPr lvl="2">
              <a:lnSpc>
                <a:spcPct val="120000"/>
              </a:lnSpc>
            </a:pPr>
            <a:r>
              <a:rPr lang="es-ES" sz="2200" dirty="0" smtClean="0"/>
              <a:t>3 años – 3672 €</a:t>
            </a:r>
          </a:p>
          <a:p>
            <a:pPr lvl="2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7239000" cy="1143000"/>
          </a:xfrm>
        </p:spPr>
        <p:txBody>
          <a:bodyPr/>
          <a:lstStyle/>
          <a:p>
            <a:r>
              <a:rPr lang="es-ES" dirty="0" err="1" smtClean="0"/>
              <a:t>Kaspersky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7715200" cy="5256584"/>
          </a:xfrm>
        </p:spPr>
        <p:txBody>
          <a:bodyPr>
            <a:normAutofit fontScale="32500" lnSpcReduction="20000"/>
          </a:bodyPr>
          <a:lstStyle/>
          <a:p>
            <a:r>
              <a:rPr lang="es-ES" sz="5500" i="1" dirty="0" err="1" smtClean="0"/>
              <a:t>Kaspersky</a:t>
            </a:r>
            <a:r>
              <a:rPr lang="es-ES" sz="5500" i="1" dirty="0" smtClean="0"/>
              <a:t> Small Office Security</a:t>
            </a:r>
          </a:p>
          <a:p>
            <a:pPr lvl="1">
              <a:lnSpc>
                <a:spcPct val="170000"/>
              </a:lnSpc>
            </a:pPr>
            <a:r>
              <a:rPr lang="es-ES" sz="4900" dirty="0" smtClean="0"/>
              <a:t>Funciones: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Protección en tiempo real contra virus, programas espía, troyanos y otros.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Administración centralizada de la seguridad de la red desde un único PC.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Restricción del acceso de los empleados a sitios web, aplicaciones, juegos y redes sociales.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Protección total de la información confidencial mediante copias de seguridad programadas y automáticas.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Cifrado de datos.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Máximo rendimiento del sistema.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Avanzadas tecnologías bloquean instantáneamente cualquier ataque de hackers.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Herramientas para ajustar la seguridad informática de su red, incluyendo </a:t>
            </a:r>
            <a:r>
              <a:rPr lang="es-ES" sz="3700" dirty="0" err="1" smtClean="0"/>
              <a:t>WiFi</a:t>
            </a:r>
            <a:r>
              <a:rPr lang="es-ES" sz="3700" dirty="0" smtClean="0"/>
              <a:t>.</a:t>
            </a:r>
          </a:p>
          <a:p>
            <a:pPr lvl="2">
              <a:lnSpc>
                <a:spcPct val="170000"/>
              </a:lnSpc>
            </a:pPr>
            <a:r>
              <a:rPr lang="es-ES" sz="3700" dirty="0" smtClean="0"/>
              <a:t>Eliminación de archivos de forma definitiva.</a:t>
            </a:r>
          </a:p>
          <a:p>
            <a:pPr lvl="1">
              <a:lnSpc>
                <a:spcPct val="120000"/>
              </a:lnSpc>
            </a:pPr>
            <a:r>
              <a:rPr lang="es-ES" sz="4900" dirty="0" smtClean="0"/>
              <a:t>Presupuesto:</a:t>
            </a:r>
          </a:p>
          <a:p>
            <a:pPr lvl="2">
              <a:lnSpc>
                <a:spcPct val="120000"/>
              </a:lnSpc>
            </a:pPr>
            <a:r>
              <a:rPr lang="es-ES" sz="4300" dirty="0" smtClean="0"/>
              <a:t>1 año – 1983.07 €</a:t>
            </a:r>
          </a:p>
        </p:txBody>
      </p:sp>
      <p:sp>
        <p:nvSpPr>
          <p:cNvPr id="16386" name="AutoShape 2" descr="data:image/jpeg;base64,/9j/4AAQSkZJRgABAQAAAQABAAD/2wCEAAkGBhQSERQUExQUFBUWGBcXFxgYGRgYGBcXFhsXFxgXFxUYHiYeGBolHRcXHy8gIycpLC0sGB8yNTAqNScrLCkBCQoKDgwOGg8PGSwkHyQsLCwqKSwsLC0sLC0sLCwtLCksLywsKSwtLCwsLCwsLCwsKiwsLCkvLC8sKSwsLCksLP/AABEIAPgAoAMBIgACEQEDEQH/xAAcAAABBQEBAQAAAAAAAAAAAAAFAAMEBgcCAQj/xABIEAACAQIDBQQFCQUHAwQDAAABAgMAEQQSIQUGMUFREyJhcQcjMoGRFEJSYnKhsbLBJDNDc9E0U4KSs+HwY5Oig8LD8RUWJf/EABoBAAIDAQEAAAAAAAAAAAAAAAIDAAQFAQb/xAAwEQACAQIEAwYGAwEBAAAAAAAAAQIDEQQSITFBUYETImGRwfAFMkJxobHR4fEjFP/aAAwDAQACEQMRAD8A3GlSpVCCpUqVQgqVNzYlUF3ZVHViAPvofPvRhU0M8Z+yc35b1LASnGO7sFKVV8b8YckiPtZSBeyIzadfLxqLPv0MoKQM1/pOi287ZiPhXbMX/wCilvfy1/RaqVUnFb8SCx/ZolILAu0jZgOOSwUSf4b8RQLEeklybriABzHZ9mQPqkrKDXcrAeLgvf8ANjU68JrHMV6QBZry4qQn2e+EUdTmQIWt0stBG3pjYntIml0NmZizBvmg5ma6dRcGu5RTxq4L8/0zb594MMl808ItxGdb/C96HTb/AOCUfvs32VY/pWK4rel3YlY4kvxVAQt7W0W+nlUTFbRnmOZy7mwF2NzYcBc8q6oN7ArFTl8qv0fv8GxYn0q4VfZSZ/cq/mYH7qFYn0xDXJAPAtJ+Kqv61RtjblYvFp2iZES5UM7EXI45QASQDpfqD0oxB6JZD+8xSD7Ebt97Fa5ZLc7KVeT7t/JIlYj0vYg8BEvkpP5mP4VzH6YcQOKwt5q36MKkweifDj25p38siD8GP30Sg9HWBX+Cz/bkc/cCBUujqp1+MvyRsB6Z+AmgU9Sj2PuR9D/mFWzY3pCweJKqrlHYgBXBXvHgA2qk8uNCU2FhIQWEGHRVBJYoDlA1JJa+gFVKHeA4rHQFRkhSWMRJYLYZ1u5UaBmt7hYVxK4U6k6KWZ3LltLfnEx+zgS45FZkb4oovVT2j6YcSmjxrATw7SKVD7jKcpohtjbEcP7xioyhibEgAsEF7cycx8kY8q6h2guYoJFzDMCoax7lg/dvqBfU8PvqdB8qbl9T/H8FZm9KWLfUTED6gQD4gUOxG/E7+1LIb9Xa3wBtV7j3ew0rrnw8DZityI1UkEge2lifO5rD48SxAux4Dnb8KdSh2l7FZ4Oc383ncs7bcbp93609h98sRGQUlKkaD2TYdASCQPKqqRwJvrqCeY4XBPEXBFx0NPYaMucqBnPRAXPwQE1Y7Dmwo/DlHXN5L+w028Ut7iQgg3BUBSD9VgAV9xqI2OJN9bnUnmSeJJ40sLsSeQIUhkKyBijWyo4QXYq7WWwAJJvwBPKieC3PndmQgLII1lCXViFLxqxlCktEFWTObgmwsATU7OC4hrA0uLb6grtif/s/7V6Kl4vY7RRRSsyFZgGjy5u8mRHZ7kDRS6oR9K/Q1FWmKnDghqwtFbR9f2dKgp1UHQVwtOCiypbIYoRjskhxaN7r7AbFzBNRGtmlYfNXkAfpNYge88qFYHBvLIkca5nc5VHj1J5AC5J5AGtm2BsNMLAsSan2nfm7kWLeXIDkAPGlVqmReITFtDFJhcOzBO5EoCounMKiAnhqRr5nWo2y9rM7yQzIsc0ZAIRiyEOMy5WPz7Zrrx7pPDhGj2m2KTHRCJC8UhiWOQ91lIAVnPmrtp0AoNjN2nhtGsckyiM9i8bZMmJNs08zXGXlY3ICrbrWTUlKMrr3797l/Bww9ek1J2k27P7W8Uud778H3bO6UiKhbHxxmjzakA5Vf+9ygBpQtrqpYNbra9CN9d5vk0fZxn18g0txjTgZPA8Qvjc8qau9sZ9b/jfPwK/v7vF2jHDRHuIfXEfOcHSMdVU6nq2nzdRG6/8AaYP5sX51oOjAacqO7sp+0wfzYvzrTkrI87Os6lTNIK70Qq08KsJRmQozIyAKJe1ijZkYEuQWl1FrZ9b3AqNBgSMTKxV1ydrJGJIO60VsRdUkDWkVpMQSRoSqqDaie38OxnhYIGVCh/dFyWaQI3rQfVZFYSC4IOt+FC8CUE+McCFQqTKxUyu5Jdbu0LAgAH2igIY200qJ6How3uPgkjiQJazSBj6tYzmJUOGVCV0YEDKSMoUXNrnKtycakONwksjZI0kDO2vdXKwvoL8xWtbln1MNuztn/hgBB6y+UBVUXBuDoL2rGdhRRNNAs79nCzoJH4ZUPE35dL8r35VYo657+9w48S1rt/BESMVIMkEcQhMXadiFhlh7OOUgaBuze/iTqw0nLv7FcSZZg6JCAFbsRIYpkkCBQZUijUKbgWDZrBVtq1tLdKHWTLHFBHDiZe0wmI+VLN2DR2T1o9W+Vzc8CdbC1qlSbhwCXJEJ5SmJET55AueM4b5V/CjJUroO6GZtbWuLF3DmgKk3sxE8axrCCTH2D5Fdg2eF8OtlUAI2RmsCWuRpYDLTuzNqY/FFY8Pp2Sr7NkVLyRMpLysQhZ4IwFBAOUgLa9WrZ2zosLIpUdijtsuVg2eMKxkxgYhZmLILIDlZiRrw4Cn7FlgkwU+FlmTDs+IimEjhiGjQZWQZATmXV1B0JbzNdTT2RB+Pd7FYpUGRYxDIMIqWkv2rN2khIUMAAZC7NdUAACjQCm8XupIjBFOY3mzFkMEaLAUDOZJmAy3cakDivHNoaxO/iNKHDzBRtH5RkGYXwyxKgFrgXLrmyHrrQuPeVOxELRO6H5YJO+I2K4maKZCjgPZl7IA3HPThXU58jmpwN0MQFkZlVDH2pKMTnYQW7UrlUrYXFiWGb5t6E30vRh96nMJhWOJI/WBFBkyxpKblRHmyORc2dlJBJItyPejrdTtWGKlHq0b1Sng8in2z1RDw6t9nUnJxTciFh3E3U+TR9rKLTyDgeMSHUJ9s6FvcORvL2vvHNG/qcHJiYhcNIjaZwSGVQqsSFIIJI4g9NThlVnMWcCQrcgHvqr3QSW4jXn1t4VWfRjKTgihBvFK6HwuFf8Was6UnJ5mVqkm5KCdr31+wM3b2zn2pKTFJD8pj1RwQe0iAa4uBe4D8uZq27W2eZk7POUViO0sO88euaMH5ubQE9LjnT+1cGZoZIiSA6lQTfQ/Na3gwB91M4TDrh4ArSErGt2kkYk6C7OxJNhx05Cwpb10toPoR7GGbP3r32635b+BG21tePBwGRgMqgKiDTM1rJGvQWHuUE1j+NxzzSPJIczubseXgAOQAsAOgortzeD5diC+ojjusKHkp4uw+m1hfoLDlUP5Gq6ngOp0FPjHQwcXiu0llWyIIjJ4fHl7qP7rJlxEGv8WL868KCz4wfN+J/QVP3XkJxUBPHtov9RfhRMqwTlJXLDvII/lmGLdiWNggd5UcHtL5osgyMeRRjrYcqg4DEr8sxC/vGYTplOIiYDTOy9jlWRMxRVNiwGuvOiG920ezZB2jqoyOy9g0sdxJZHd0YNH3hbS9wpHE2KGNkaQ54oTHmnhjkJBcSxRyFhIGFljfI/A6LbNoaFbHqQtukrCOHOHDZ9c5kLN6y2c9sS+ota5PhpasX2DNMk0DYe/bhl7LKASXOgFjob3IN9LXrZ9zossUNo1iBkzBEtlAeTMMoDMBoeAJAN7aWrGN3cZ2U8EhkaII6t2iqHZLfOCHRuhHQnjwqxQ+v3zDhxLDtX5eWji9U3apLEkeDEDIVZlM6ZIB3WJVMxP0eOhqP8hx8pmdhiC0T5pMzlGEqR37qFlLSiJb9wFsg6UexG92EDWKxSyPDiIpsRDhRGpErRtHeB2UzWyMGuRo9gTrQ/au9sWIR0kgaQK7NCWZEAzQLh/WxxrYhcoZVQ8gpNhcsTlyJqM4XcOd5Ch7FWEqwnM1+/JEcQDmVT3Strm/E89TRGPYOGXDu7yZ7YOSaN4lf1jDE9kJfWOALd1QtgCHJ4rqy/pAlzB0hhR+0jmZj2j55UhMGYjMAFK27o4EcTc0Kwe8E8SoscmURwtAvdQ+qZs5DZgQxza3orTe5NQjvFu/HhlQq7uJmDwMSvew3ZRtnZVGjmSXLyFozQZakbR2j2pSyCOOKNYo0DM+VFLNYu2rElmJOnLQWpbPwLzSJFEuZ3OVRw14kk8lABJPIA0a0WpwK7p7tNjZwgusa2aVx81TwVfrtYgdLE8q0qba7YfaGHwgCR4Z4bRgKBZ+8qrmPLMoFvrC970S2BsWPA4YRhhZQXlkOmZrd9z0UAWA5AAVXdq7SwG1CuHEjpKCexkKEAseKi5GYNYaHKTYWN6z6tTO/Aq152SSevBX38B/ezdaQy/LMGWXEpYso4vlFrqD86wsV4MNOPGu7v7GTGtIyYqXDzFmeSJV0GYklktIpZQTbXVeB6kritlbUwiGSPFjEJGLlGzElRqe7IDmsOjX6UW2HgMPi2i2iqFJSGzKD3e1HcZj1Ya68wwJuRS9in2aqVPltxaf7VuJL3f2CcMrBppZ2Y+05awUcFVC7Aa3JN7nTpVR362727nCxn1UZ9ew+fIOEQP0V4n63lqd353mOHTsYT+0SKSCOMUeoMlvpHUKOtzyrKZcSwVVUZUsbdSPpE+JrsVfUHF11TXZQJzTRx6c+g4+81KilWRbjhwIPLwNV5Br/wAtUnD4go2YeR6Hwphlo9xuGynT2TwPTwP9aI7qH9qg/nRfnWvJrNy0PI+PhTu62HPyuHoJotT4OulRo7Tn3tS2bXwUvbI6SP2ZZDJGpQG65AHDMCSgygtGCp4kG+lA0I//ACDtEMLNLllU5LrPGVyr3w7ZGfLdb2APPSrdi6ruDiaTGlmYkRmTss8UYJVWEcojmRs1lZkFpFvYg86XFnqEGtzMOiRRBI+yBk1U5M4Ie3rSiqO00sRbS1rkAGsLh4DyFfROB9tPtJ+YV87xcB5Vawru5P7eo2nxH1p1aaWnFq4Ex9a6FcLXa1wEcBrYvR3uh8mj7aVbYiUcCNYozqE8HOhb3DlVZ9GO6XauMXKvqoz6kHhJIp9u3NEPDq32dbhv/vC+Fw4EYYPKSocXsgAuxzf3hB7o8zyqnXqX7iE1aipxcnwIHpBlknw7DDOskUTkYlUPfVk1Gb6i6k25gHUA2DbQyYiLCPs/CEtC2aQIBmQqUKxuw1e5Utn6eJIFj3dkgwS4WCP1rYkF2li71yMoDEAXEfeKgm2XKbi5NQ9o7ryRYvt9mtGHDKs8NxlTtLG7KP4RHeK8Ra69BUUk7pcClXw9RKNWS0mv0915a+YU2Bt7GTzZZ8GIIwLs7GQeAVVYWYnz0F6gbHzbK2e/ygAsJW7NFa/aM4UIqnlcqSeYAJq34iZUVnYhUUFmY6AKNST4Vke1t5BjcSXJIVLrAh5KfaduXaNb3AAcq6lc5XkqKUm7y1t1I64oyu8kjhpnN5OViOCBTwVRoBQja0TZ8xGmgHu6+dS9pR5SJV4r7XiOAP328jUqOVWW4It+HgaaYrlmeoEwuDZ+A06nQDy6+6iaYBU1PHqeXkOVdfLLtkjUyN0HLxJ4AVzi9jYgrmbK1hfKrXNvAWsT76lyZHJaEXFbQA0TU/S/2o1uwvr8ORqDJF8c63qrN4cDRzc3E5cVCvENLH8c62NS5IxV0aBiqB7KjkGLxBZTlINmMaqAM4yKkg/eBhmZgdQUBPECjuJ5eQptKQnY9ST8B7afaT8wr53i4Dyr6JwHtp9pfzCvnaHgPKruE+rp6jafEfWnVppadWrgTHVo/uduu2OxAj1WJbNM44qh4Kp+m1iB0sTyoPs7ASTypFEuaSQ5VHK/Mk8lAuSeQBrXtoYdtkYCIYazWlTt3KgmTMDmax9m5UKONhYUitUyKy3E1aihFyZYNsbViwGGzlQEQBI410uQO6i9AALk8gCdapu0Nu40KjY+GM4SdgrR5QGUHUEWOdXAuwzG/d5GrXvNu7Fj4VswBALQyDUWcDiPnIwC356C3CqhhcS0s8OD2k7o0DhkJylZj80Su3tXAyq44hmB1rPRnYhzcrXsntyb8RzEfKdjSOEHbYeS4jLfNk1yhrD2r/N4Pysb2su527jYdGlmu2Kn70pOpFzcJcc76m3PTgoqxSJf2gDqDYgHUG4NjzB18DVS9IG9/wAlj7KJrTyjj/dIdDJ9o6hfInlXNxnZxo9+T0Wy5e+BW/STvd2jnCRH1aN65h89x8wfVUjXqw+rrSEYix4EW8+oNNrYeHI35dD/AM6U9DHmIUWJOmp08D/zwpqVjFrVXVk5MNRTh0zHnoR+I8qawu7BJJc5V5Ae2R0YnRfvPlSwsAhyljcZlLHkAOg8OPuo/jYnMbiM2e3d8Tx+/l5io2Mo001dkRsTDhlyiy8wo1LePVvM/Gvdk7eWZymUowF1ub5gONuhHG39Kqa3JJJNzrc6m/Q3pyFHLr2QOcHMmXUgj9Ot9Na5Y7Gs81ktArvJsjIe1Udxj3h9Fjz+yT8D501usP2rD3/vorf9xauAhzJaRV7wAdRquo7wB6XvY1XN2NnBcVDc3Amjt7pBYk1EFWgoSUuZesUKajp/GcaZjpJvk/Ae2n20/MK+douFfROA9tPtJ+YV87R8BV7CfV09RtPiPrToNqaWtH9Fe5nauMZMPVofUqR7cin94eqIRp1b7Otmc1BXZ1uxafRvuZ8li7aVbYiUcDxijNiI/BjoW9w5VasThI8TCyNaSJwVOUgjTmGW9iCL35EU+soJIBBYWJF9RmuQSOV7E1mm0t3QNqyIJmwvaq08ci6AEgs4YhlOW6y8+QrLlJyd2Uq9RxtZXu7BT/8ARMXACMJjmVQSVRs6DrrlLJfxygHoK62VEu0Vkw2PS2IwzC7LZWZCbEXGliRY20IZSLHWmtittRkSSDEQ4mJmIBl4gK2UlgwDgc7BibUci2U0OPxGMkaNYWw4DNe1mTssxZTwHcY8TyHGuXurld0XCWVxas7Si9vaJ+39tx4LDmRhe1kjQcXe1kQdOGp5AE1k+Ow7z53lIaaQ5mbkGGgUdEA7oHhT+9W0JMfKJRdYwSsKHTKh17RujMQCegyjlUePaiW7x11HA94jS48+PvpkVbUoYvEKpLKtke7MwrRghmBvyA4cr5vK1dbRxuRfE6D+tQjj3lYJEpJPQa/0A8T1ovh92czZ5zc/3anugdGbifIaeJrt7FaMZT0itAEiTYklUXQcTwUebfoNat+zsGY4kQtmKqBfrb9BwHgBSxWMjgTvFUUaADQeSqOPuqtbR3nd7iP1a20Y+0fIcF+8+Vc3LUVCitWejBxzY54y2VWZrWtcuACVB4Ak5tdatKRRYdDYKg59SfrMdSar+xd2Fmw6yB3jcsSpFmHcaymxseIJ0NO4vY2IR2eVllBB7ysBlHHSM2Kjra9c3CjeEXLLqx7HbbLAhe6vU8T5Dl7/ALqj7v40fKYAuvrYhf8AxrUbEwZ1I58vMda53ZW2KgFreui06HOulFsVHOVSacjRMbxplKexnGmUpB6Yn4D20+0n5hXzvFwFfRGz/bT7afmFYBsnZsmIlSGFc0khso5cySx5KBck8gKu4V2zdPUZDiHdyN1Gx+IyarElmmccQp4Ip+m1iB0AY8q3uCNIljjUKi2yRoLAd0XCIOdlBNhroTQ/djd6PBYdYI+9bvO5FjJIfacjlwsByAAqLvduv8rRWRik8VzGcxC6kGx+ibgWcaggX04Jq1O0l4Cqs5WvFX8CLu7MV2ptCJiTm7OVb9FsLeQWUAeC156RcGRFDiVUM2HkFwRfMkhAKkW1BYKLfXPWqxgInxmLKzYmTCYwKIzZCDKVFvaWRbPa114NYEXvYXHYe6ksMueXGTYgAd1Gzhc30mDSMGtyHXXkKWzPpuVSDilpd63Wmt/vdB/CYVIxaOMRqTmyhQuptxUaA8AfEVn2/O8onmOERgIozeY3/eyA6RA/RU8eracqMekDe35NF2MTWnlGhHGOM6F/BjwX3nlWRKvC/DhapCIOPxT+RPXiyz4mQqpNtbaeJ4C1V+CAu6xj2nZQOgJOpPlqfdRTZct4x1BIOpOo/wBiKiSzdhiUltorq5+ydG/93xpr2MeNnJXLvhcDHCmVAFXiTzbxY8z9woBtLey/dhAPEZz7PuHzvw86tmJwYdGQnRlK3HRha4+N6zGfDlGZG0IJFvEGxA+B+6gWpfrydNJROJp2c5mJZuBJ6eA4D3Vw4sDfiNfdxr2/uB0P9f1pW+I+FqMoXu9TRdgOqwxQgjOsSOy8xn7x082pjenZ7PCWjLBk1KgkZ0+cCBxI4j31T9m4t48RHIt2csNOJcN3Svjcae4dK061jS3oa9KSrQa6Gf4SfOviOP8AWiGycN+0wMP76G//AHFsf0oXtFFgxUqqO6G0HIBgGt7r0f3fPr4SP7yP860zgZijlnlfBloxnGmEp3HE621NjYdTbQfG1VtN5pUNp8HMpAUsYyJQA1wCQNQDY2JPKkHpJTUdy34FrOh6Mv4ig3o03J+RQmWYftMo1HOKPiI/tHQt5AcqM4Re+o+sB/5AUH3I317e0E59dwRz/Ft81v8Aqfm8+JJtJpHJVYwkovj6F0rquRXVCMA+390ocWyNJdXQr3l0ZkBuUJ6dG4ryo3euRXtQFQim2luZZ6Rt1ZIpXxalpI5Gu5OrRNwAJ/u+AB5aA8ianDgs3HQHXx9w/rW/SRhgVYBlIIIIuCDoQRzBFZRvhumcC3aRAthmNhzMLH5rHmh5MfI68WQlwZj47CyV6lPqCYyFFh/zxoZjZM7fV9n/AJ8a8knJ+Pu/3pthx+NNZkRTW5oe5uO7bCJc96P1Tde77B96kfA1Xt9tn5JRIOEg1+2uh+Iyn3GuNxsfkxJj+bMtv/Ujuyn3jOP8Qq4bW2YuIjKPcaggi1wwvY2PHQkW8aVszZS7ej4+pl/3A6+A/wCcKL7H3alnswHZxn57j2h9ROLac9B41Ztl7nwxHM95mHDOAFXyjBIJ8yfKi+LxyRgs7AAcST+JNRy5AUsHbWp5DOydhRYcdxbtzdrFz11+aPAW99N7V2/HANTduSjifIfrwqu7W3wd7pCLD6RGv+FT+LfCgghuSzkknjc3v5niaii2FVxcKaywFIWld2OpZixPIX5X58vhVi3bOWaAXv62L860DD0T2BN+0Qfzov8AUWmWsjMjKUpJ+JddoPZWI4hWI8wpIv8ACqxhNjtGiYqCQzTnvu1zlxKPbOgHIC3d5gjXWwFqxR4e6qZszaJjxBTDDtlZ2MsUIvFHr3ZYpWNlJHFTYXHlauenqJaN/wB/dF8wg9Yv21/MKxq+vTX4a8QeRrZMH7a/aX8wrGz/AF/GjgZvxP6OvoahuRvr8otBOfXj2WOnbAcj/wBQf+XHjerlXz6rWNxcEagjQgjgQeR8a1TcnfUYgCGY2nA7rcpgP/kHMc+I5iuSjYPB4zP3J78HzLhXtcivaE1DquJoVdWV1DKwIZSLhgeII5iuq9qEMe3y3OOCfPGC2Gc2UnUxMfmOen0W58OPGtV9BYiBXRkdQysCrKdQQeIIrHt8Nz2wT5lu2HY2RuJQnhHIfwbn53pkZcGYmMweXvw2K+krIVdNGRg6+akEfgK03C7cgmTOjqBxKk2ZDzUg9OvOszFc9gDyHnRNXKtDEOldW0LntjfJEusVnbqD3R5sOPkvxFVbETvM2aVr9OQHkvAefGuIYSWAUFmOgAFyT4CiDbOSP9/MqN9BB2jj7Vu6p+NdSSJOtVr6R2IgIHCuWlp55MKdBLMvi0YK+/Kb1HxWCZAGurodFkQ3UnoeanwNjXWxUsNOGskcmWi+7Z/acP8Azof9RaBBqNbsN+04f+dD+daFnYbou+8EcnZnsrFxY5Ta0ijRo7/NzAkXGt7UAwW23IEeCwbZE9tX9UAfoLr3pPE3PhVq2gLki9r3F+l7i/u41T8TjMZAJT8oScQCIuJI7NaXRcpHHh9KknoqmmuvS3qW/YeNWYRSKCAzLowswIbKykdQQR7qyM/qfxrZsMLSKOjgf+VYyeJ8z+Jo4Gf8T2h19BV0jEEEEggggjQgjUEEcCOtc0qYY5q+5W+oxIEMxtiANDwEwHMdHHMc+I5gW0V8+o5BBBIIIIINiCNQQRwI61q+5W+YxQEUpAxAHkJQOLKOTjmvvHMBco21NzB4zP3J78HzLZXt65vXt6A0z29M4rDJIjRyKHRwVZTwIPL/AH5U7XlQhjm9m6bYKS4u+Hc2jc8VPHs5PrdDzHjcUEJrd8bg0ljaORQ6OLMp4EfoeYI1BrMMVuq2AxDStd4I0aWJzzcWVI3+uGYN4hbjmAyMjExWBtLNDbj4AnH4sYNeyUgYhh61ri6A/wAJPuzEc9KEYbATTE9lDLIbgHKjEAm1gWtYE3HE86L7A3hZRZIppZc7s/ZlBn7fs4Y2d2BZWRmyraw9be41DPzbTxx7ww6gQANeRs7hY3QguVy5yH2c65rfOtoMpq7Bdnw15m9hqCoRtbX3p73K7NsicKzGMqqhiSStu4IibEEhtJoyLcQbi9jUkRyYKzSmNo5HkhkjVixbsWZJb6DKUYJY8+0W1xmtYRs7aBZ4pZo00u6rh1luoWRO1s4AzOyuttBoDp3QanvlBKrQmWWWQyIZfWKsbB3I7Q9iuqXIW5I7xQkFuUcu07rsNmlVWWWxKx+G7OQqDddGVvpIwurfA0S3UP7Vh/50X51obI+bC4VzxyPH7o2uPue1Ed0/7Vh/50X51qoeTlDJVy+Jo+0WtmPQMfgCf0qiYjF9p2WIxODYhVjfPFKMpRjePtI2ucuYG12HAir1tAe1xOjaDidDoPHlVJfauEaAwEy4dzFHDeZGJyxsrKGCGxIsdQBxNJN2ra2rty236l/wo9Yv2x+YVjTcT5n8TWy4c+sH2x+asZc6nzP4mjgUPif0dfQ9pU2Jl5G/lr+FPLC54RyG/DumxtYm1/Ag+8U7K+RnRw1WW0H5HldRSFSGUlWBBBBsQRqCDyNSIdkSlgpTISpbv3ByqCb2t0BqZjt2pIYy8jKLaZRa5PxOnjXGrC6lOVKVpKz98jRNzN8hi17OSy4hRryEoHF1HJuq+8acLTevn+GZkYMpKspBVhoQRwIPWtZ3O3xXFrkkss6i5A0EgHF0HI9V5cRpwTKNjZweL7TuT3/ZZqV68ry9CaR6TVL9KkxGC82H4r/WrkTVZ9IGzTNgnVfaHDz5feAPfXYuzTAqfK2Y7snas0PatDYZkyOxBbKrEa6aKbgWJ52trRKDbePxMqCORyxkOQRRqoVpAwKhgpstnc2JsMzMetTcbvQ+M9QqH1jRJD6wpa6iMpLbSRSSWAuqqWNhrajOIx20mckJDGpZFGfOVLCQGLuzHPfOQASov2fQaunVlIrTxM6j0engv5K1FsHGyxxEGeRHUOg7Z7AEhFNywUMcwAAJPG9rV5hvR65UuTCianMHLAqFLll7MG+gNupBAvY0ewOwsQkIR8SYdI8kcaWPrGYBpBkQs47AHMCXCpbnageH2UWmaMvdUJDOT3QsZOZuJ7o7xHn41yMpcytOtUhazlr4jWLjyQYaP6jv5do+n3IPjU3dT+1Yf+dF+daHbSxnays4Fl0CD6KKMqD4Ae+9Ed1f7Vh/50X51qGfKWapfxNF2niFSxYgXIVQTbM5ByoPEnSqpNsvGyKyvllGI7PtTyw2Rr2QXsRlJGg438zaNt4RJUdJPZI1txFtQwPIi1x5VVMJgI8SQZsf29v3YRhCyn6ZDal/d7zSUb1XXT1sXjDNeRT1dT8WFY2x1PPU/ia1vYkciiJZWDuGALAWzWfukj6WW1/G9ZXg0QyqJCVQsQzfRBJGfxCkhiOYBFHDQpY9u9Nrm/QmzbySEWSKGMXDAWzai510CsNfZIsLAgA60wNv4gLlE2Qd0d1QD3QijvG54Ivwor//ADwbos8hINk7xsCpJvpqVBFjexKsSAAMzmD2vEZGXDYZmzFAACoDAIyWe4fINcws9ywJJOgDM7AeKrP60vsr/wAlfbHSFiWldmOhJbvHla415n41LOwsSXIMMubUksDbqSZD3fMk8eOtWFvlE0bqkOEgjYOrXZQyi6Gxy21OTMO7rZj0FJ9n7QZnLzLGS7XLMB3ryS2F1OUetYWuBlcjgGsOa5VlScm5Tu2+NgPh90sQxIKCM2uA5AY6hdFvoLm1zYDK1zcWrjG7Klwhjk7RQ+bu5CwdCBcMQygrz0IuOBGtQJtoSOO/JI19Td2N7gA3F7XIAv1trTAFd1K7lBfKnfnc17c/e9cWmV7LOouyjQOB/EQfivLy4WKsEgxDRuroxV1N1YaEEcwa1ndHe1cYmVrLOo768AwH8RB06j5vlalyjY2MJi+07k9/2WAmmpowylW1BFj5foacJpsmhNEyvevc2SGXtYQDdswFlszcbqG7t+sZ53IuDYVvFbSxJOWSSYaFcpzJZTYFAgsAlgBltlAGgrdXAIIIBB4ggEHzB0NQzsyLkgHkWA+ANqJMozwl/kdjHcDsiV2zm6WOYySErbnmzt3ib8xT2Ox6KnYw+xpnc6GS3AAfNQHlzrVto7FhniaF0XI2ugAZWHB1bkw6+YOhNZDvDsaXByCN+9mPq5MrFZF11CoC2YcCo1HlYklK5Uq4WcLZdb8ff7IVG90z+14f+dF+daB9i2ly3iFSNL9QGlkJB80oxuZf5Thr8e2jvwP8QcxYHS2oo2mlqmVnQdNptrfg7mmY5ranha58gLmqPJgQxE+Jw0UeHey5VGWSAH2JXyWvcmzDlpoNKu+NNtegv8Be1VzG7UklYYeKLI8kedzOBlSNvasnGU8R4dONkI3asU43ftlqwx9Yt+Odb+eYVkuCxIjmVyocI5bKQCDYm2h0Otjr0rWcKfWL9tfzCsihZBIO1zGPMc2UgNa59ktoD50cCh8R3h19Asu8iowMOHjjASRCpN8/aBR3yoBYAKABfXjoxJPsm+2JN7Mi+SgkC98ozE2HhTWAVSi2wjSG7WfMbNqSASFscosL2A8r1JgfEhAywxBVAOZlBKC+gs5uupva1FoUc03x8l/gO+V4hwFDTMAWsFDcXIdvZHPunytbSuk2HM7WZbMQWAkNmYAgaA3PFtL2GpohKsoXIcZFlAKgKeKIABpodcvDw53qPL8nYKXxE76LmFiSCQC+rCwAsF/w35CoC4835v8A0bOwyljLJGik8iHa2XNcICL8hx4mkMFh1tmxBbXUIhFxfWzG9tL8jxHDWvXkwqWywySCw7zOUBNtSAB146cqg4zEB2BVFjAAFl4aX1156/dXRbyx2t+R3HdhYdl2hN9S9rWtwUDXjzNMYbEtG6ujFXU3VhxBHP8A2pqlXRd9bmu7rb1pjEsbLMou6ciPpp9XqPm+VjRbGYpY0aR75UBY2FzYdBzNYhhcY8TrJGxR1N1YcQf1HIjmK0VN51xuAxHBJliOdBrzX1iDiU8OI4HkSqUbG5hMV2iyy3/ZOxW80oRXjwczIyl1ZmUAqupYqmYqviSKES724hjZexW9z3UkkNgCSdb9DUrGbcjlw8scC4oFo1hRMjOCijViVuACDawI4C4qF8hxDnSHEkW+eyRDlyNjYWGvH42oTQIOM3gxg9qSRAb27ix3A8MtxxFd704tn2PE7tmftU7zcfalW9/LS/SpsW6Mze32K+bSSkeQ4cvpUVxW7AfCph+0ZcjBw4RT3gzNrG3dy98i1+lHCWWSYE45otFBxWNhbBERyIznIiplHaXHtFbEWBzHUgnTjTO5X9pwv86P/UFXJPR5cEPi8SQQRZBHENeZCglrHW1xeq/sfYUmEx+HikAFpYirC+V1zizLf7xxB0NdioQUlDi7/wBGfi4zbjKXhdl52ictz0BP+UE/pQDFTxTrGBIqTAqUdSLwytHnAN+IaxQrrm8xVk2hh73HI3HuIt+tV3EbshhYOwGgAZVcKtpAct7EG8jMG1s2tIlm4GzSjSkmqjsWLCnvr9tfzCso2c7jEIY2VJA5yMxCqrXbUs2gHia1bDH1inq6n4sKySDKJB2gZkzHMFOViLnQMeB8abDiYvxDeHX0CeFkIjXNi8gLm6KbkXfvPp19oaU3F8msBI80gU/NuO5ofZa6qNTwN7k+F+MNjY1QAwK572rHkTccF1IGlzbyp1trvmDIkcZUMoyr81uR6nhrbS2lqOxn5l7uz3DIhVbYSSRgArHvAF7DSwDa8fHyGgmRLiCFeOGKPLmF+6oK+zlYE3IUq3E8fKoEu0J31Mje7u/eNedRmw5PtG/meuvPxqWB7RLb0RP2skjLeSeFwveRVIub5EOVQO7oAbHktBqNYXdad/YglN/+mwH+YgD76L4b0bYxhfssv22UH4Amu3SI6c6juov8lOtXQjNaPhfRHKT35YkH1Qzn4HKPvothfRLCLdpNIx+qFQH3HMfvrmZDI4Ks+BkfYGpGBaSGRZI2KOpurDl/UHgRzFbVhvRzgk/hl/tux+69F8NsDDx2KQRKRwIRb/5rXoXNFmHw+ondyS99Ctbs7ZGMizaq66SL3iAfpIdbqenEcD1Jldn+B+Bo3SpZrxTSs3cErss9PiQPwvTqbJ6kfAk/G9vuojSqBERdmL1P3D8BXr7LiYqWjVipupYBsp6rf2T4ipVKoQiS7LjbioHlp+FQ5d3UPAkeYv8A0r2lUIR12Cysp0IDA6dAQedZ5h/RZinY3EaAknvN1JPBQTSpV1OwitQhVtm4BbCeiFrDtJ1HUKhb4MzD8tGMN6K8KvtPM/8AiC/kAP30qVdzMGOEox+kK4bcXBJa0CsRzYs3xubGiuF2bFF+7jjS/wBFVX8BSpUI6MIx2ViTSpUqgYqVKlUIKlSpVCCpUqVQgqVKlUIKlSpVCH//2Q==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6390" name="Picture 6" descr="http://t3.gstatic.com/images?q=tbn:ANd9GcQphuB1MERHfWh45WxADawZbNHaJnj--77UzYaO7mSLqDtDpuL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188640"/>
            <a:ext cx="1584176" cy="15841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 smtClean="0"/>
              <a:t>McAfee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>
            <a:normAutofit fontScale="55000" lnSpcReduction="20000"/>
          </a:bodyPr>
          <a:lstStyle/>
          <a:p>
            <a:r>
              <a:rPr lang="es-ES" sz="3300" i="1" dirty="0" err="1" smtClean="0"/>
              <a:t>McAfee</a:t>
            </a:r>
            <a:r>
              <a:rPr lang="es-ES" sz="3300" i="1" dirty="0" smtClean="0"/>
              <a:t> </a:t>
            </a:r>
            <a:r>
              <a:rPr lang="es-ES" sz="3300" i="1" dirty="0" err="1" smtClean="0"/>
              <a:t>Endpoint</a:t>
            </a:r>
            <a:r>
              <a:rPr lang="es-ES" sz="3300" i="1" dirty="0" smtClean="0"/>
              <a:t> </a:t>
            </a:r>
            <a:r>
              <a:rPr lang="es-ES" sz="3300" i="1" dirty="0" err="1" smtClean="0"/>
              <a:t>Protection</a:t>
            </a:r>
            <a:r>
              <a:rPr lang="es-ES" sz="3300" i="1" dirty="0" smtClean="0"/>
              <a:t> Suite</a:t>
            </a:r>
            <a:endParaRPr lang="es-ES" sz="3300" dirty="0" smtClean="0"/>
          </a:p>
          <a:p>
            <a:pPr lvl="1"/>
            <a:r>
              <a:rPr lang="es-ES" sz="2900" dirty="0" smtClean="0"/>
              <a:t>Funciones: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Consola centralizada de administración de la seguridad.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Actualizaciones de seguridad en tiempo real.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Antimalware.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Antivirus.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Antispyware.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Firewall de escritorio.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Clasificaciones de la seguridad de los sitios Web antes de hacer clic en ellos.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Asistencia técnica continúa por teléfono o a través de Internet.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Seguridad contra software malintencionado por correo electrónico.</a:t>
            </a:r>
          </a:p>
          <a:p>
            <a:pPr lvl="2">
              <a:lnSpc>
                <a:spcPct val="170000"/>
              </a:lnSpc>
            </a:pPr>
            <a:r>
              <a:rPr lang="es-ES" sz="2200" dirty="0" smtClean="0"/>
              <a:t>Control granular sobre los dispositivos y los datos de dispositivos de almacenamiento extraíbles.</a:t>
            </a:r>
          </a:p>
          <a:p>
            <a:pPr lvl="2">
              <a:lnSpc>
                <a:spcPct val="170000"/>
              </a:lnSpc>
              <a:buNone/>
            </a:pPr>
            <a:endParaRPr lang="es-ES" sz="2200" dirty="0" smtClean="0"/>
          </a:p>
          <a:p>
            <a:pPr lvl="1"/>
            <a:r>
              <a:rPr lang="es-ES" sz="2900" dirty="0" smtClean="0"/>
              <a:t>Presupuesto:</a:t>
            </a:r>
          </a:p>
          <a:p>
            <a:pPr lvl="2"/>
            <a:r>
              <a:rPr lang="es-ES" sz="2500" dirty="0" smtClean="0"/>
              <a:t>1 año – 4193.46 €</a:t>
            </a:r>
          </a:p>
          <a:p>
            <a:pPr lvl="2"/>
            <a:endParaRPr lang="es-ES" dirty="0"/>
          </a:p>
        </p:txBody>
      </p:sp>
      <p:pic>
        <p:nvPicPr>
          <p:cNvPr id="17410" name="Picture 2" descr="http://t0.gstatic.com/images?q=tbn:ANd9GcQb-mkbCUrFvClyKvxh_cKnXfafHySJ0cuMDb7sJ2XHXhXAwN-m9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32656"/>
            <a:ext cx="2000250" cy="20002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F-</a:t>
            </a:r>
            <a:r>
              <a:rPr lang="es-ES" dirty="0" err="1" smtClean="0"/>
              <a:t>Secure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i="1" dirty="0" smtClean="0"/>
              <a:t>F-</a:t>
            </a:r>
            <a:r>
              <a:rPr lang="es-ES" i="1" dirty="0" err="1" smtClean="0"/>
              <a:t>Secure</a:t>
            </a:r>
            <a:r>
              <a:rPr lang="es-ES" i="1" dirty="0" smtClean="0"/>
              <a:t> Business Suite</a:t>
            </a:r>
          </a:p>
          <a:p>
            <a:pPr lvl="1"/>
            <a:r>
              <a:rPr lang="es-ES" dirty="0" smtClean="0"/>
              <a:t>Elementos:</a:t>
            </a:r>
          </a:p>
          <a:p>
            <a:pPr lvl="2"/>
            <a:r>
              <a:rPr lang="es-ES" sz="2200" dirty="0" smtClean="0"/>
              <a:t>Estaciones de trabajo y portátiles</a:t>
            </a:r>
          </a:p>
          <a:p>
            <a:pPr lvl="3"/>
            <a:r>
              <a:rPr lang="es-ES" sz="2200" dirty="0" err="1" smtClean="0"/>
              <a:t>Client</a:t>
            </a:r>
            <a:r>
              <a:rPr lang="es-ES" sz="2200" dirty="0" smtClean="0"/>
              <a:t> Security</a:t>
            </a:r>
          </a:p>
          <a:p>
            <a:pPr lvl="3"/>
            <a:r>
              <a:rPr lang="en-US" sz="2200" dirty="0" smtClean="0"/>
              <a:t>Anti-Virus for Workstations</a:t>
            </a:r>
            <a:endParaRPr lang="es-ES" sz="2200" dirty="0" smtClean="0"/>
          </a:p>
          <a:p>
            <a:pPr lvl="3"/>
            <a:r>
              <a:rPr lang="en-US" sz="2200" dirty="0" smtClean="0"/>
              <a:t>Linux Security Client Edition</a:t>
            </a:r>
            <a:endParaRPr lang="es-ES" sz="2200" dirty="0" smtClean="0"/>
          </a:p>
          <a:p>
            <a:pPr lvl="2"/>
            <a:r>
              <a:rPr lang="en-US" sz="2200" dirty="0" err="1" smtClean="0"/>
              <a:t>Servidores</a:t>
            </a:r>
            <a:endParaRPr lang="es-ES" sz="2200" dirty="0" smtClean="0"/>
          </a:p>
          <a:p>
            <a:pPr lvl="3"/>
            <a:r>
              <a:rPr lang="en-US" sz="2200" dirty="0" smtClean="0"/>
              <a:t>Server Security</a:t>
            </a:r>
            <a:endParaRPr lang="es-ES" sz="2200" dirty="0" smtClean="0"/>
          </a:p>
          <a:p>
            <a:pPr lvl="3"/>
            <a:r>
              <a:rPr lang="en-US" sz="2200" dirty="0" smtClean="0"/>
              <a:t>Linux Security Server Edition</a:t>
            </a:r>
            <a:endParaRPr lang="es-ES" sz="2200" dirty="0" smtClean="0"/>
          </a:p>
          <a:p>
            <a:pPr lvl="2"/>
            <a:r>
              <a:rPr lang="es-ES" sz="2200" dirty="0" smtClean="0"/>
              <a:t>Filtrado de correo electrónico y web</a:t>
            </a:r>
          </a:p>
          <a:p>
            <a:pPr lvl="3"/>
            <a:r>
              <a:rPr lang="en-US" sz="2200" dirty="0" smtClean="0"/>
              <a:t>E-mail and Server Security</a:t>
            </a:r>
            <a:endParaRPr lang="es-ES" sz="2200" dirty="0" smtClean="0"/>
          </a:p>
          <a:p>
            <a:pPr lvl="3"/>
            <a:r>
              <a:rPr lang="en-US" sz="2200" dirty="0" smtClean="0"/>
              <a:t>Internet Gatekeeper</a:t>
            </a:r>
            <a:endParaRPr lang="es-ES" sz="2200" dirty="0" smtClean="0"/>
          </a:p>
          <a:p>
            <a:pPr lvl="2"/>
            <a:r>
              <a:rPr lang="es-ES" sz="2200" dirty="0" smtClean="0"/>
              <a:t>Herramienta de administración central</a:t>
            </a:r>
          </a:p>
          <a:p>
            <a:pPr lvl="3"/>
            <a:r>
              <a:rPr lang="es-ES" sz="2200" dirty="0" err="1" smtClean="0"/>
              <a:t>Policy</a:t>
            </a:r>
            <a:r>
              <a:rPr lang="es-ES" sz="2200" dirty="0" smtClean="0"/>
              <a:t> Manager</a:t>
            </a:r>
          </a:p>
          <a:p>
            <a:pPr lvl="3">
              <a:buNone/>
            </a:pPr>
            <a:endParaRPr lang="es-ES" sz="2200" dirty="0" smtClean="0"/>
          </a:p>
          <a:p>
            <a:pPr lvl="1"/>
            <a:r>
              <a:rPr lang="es-ES" sz="2500" dirty="0" smtClean="0"/>
              <a:t>Presupuesto:</a:t>
            </a:r>
          </a:p>
          <a:p>
            <a:pPr lvl="2"/>
            <a:r>
              <a:rPr lang="es-ES" sz="2200" dirty="0" smtClean="0"/>
              <a:t>1 año – 3150 €</a:t>
            </a:r>
          </a:p>
          <a:p>
            <a:pPr lvl="2"/>
            <a:endParaRPr lang="es-ES" dirty="0"/>
          </a:p>
        </p:txBody>
      </p:sp>
      <p:pic>
        <p:nvPicPr>
          <p:cNvPr id="18434" name="Picture 2" descr="http://t1.gstatic.com/images?q=tbn:ANd9GcTg_UAjfukkUJ5QeUSwXvcL8rCApofJm5gLc27stbHN7Tll8qF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260648"/>
            <a:ext cx="1209675" cy="1724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Conclusión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988840"/>
          <a:ext cx="7920882" cy="2880319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20147"/>
                <a:gridCol w="1320147"/>
                <a:gridCol w="1320147"/>
                <a:gridCol w="1320147"/>
                <a:gridCol w="1320147"/>
                <a:gridCol w="1320147"/>
              </a:tblGrid>
              <a:tr h="5942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/>
                        <a:t>Antivirus</a:t>
                      </a:r>
                      <a:endParaRPr lang="es-E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/>
                        <a:t>Protección </a:t>
                      </a:r>
                      <a:endParaRPr lang="es-ES" sz="12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/>
                        <a:t>(</a:t>
                      </a:r>
                      <a:r>
                        <a:rPr lang="es-ES" sz="1200" b="1" dirty="0"/>
                        <a:t>sobre 6 </a:t>
                      </a:r>
                      <a:r>
                        <a:rPr lang="es-ES" sz="1200" b="1" dirty="0" err="1"/>
                        <a:t>pts</a:t>
                      </a:r>
                      <a:r>
                        <a:rPr lang="es-ES" sz="1200" b="1" dirty="0"/>
                        <a:t>)</a:t>
                      </a:r>
                      <a:endParaRPr lang="es-E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/>
                        <a:t>Consumo </a:t>
                      </a:r>
                      <a:endParaRPr lang="es-ES" sz="1200" b="1" dirty="0" smtClean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/>
                        <a:t>(</a:t>
                      </a:r>
                      <a:r>
                        <a:rPr lang="es-ES" sz="1200" b="1" dirty="0"/>
                        <a:t>sobre 6 </a:t>
                      </a:r>
                      <a:r>
                        <a:rPr lang="es-ES" sz="1200" b="1" dirty="0" err="1"/>
                        <a:t>pts</a:t>
                      </a:r>
                      <a:r>
                        <a:rPr lang="es-ES" sz="1200" b="1" dirty="0"/>
                        <a:t>)</a:t>
                      </a:r>
                      <a:endParaRPr lang="es-E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/>
                        <a:t>Usabilidad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 smtClean="0"/>
                        <a:t> </a:t>
                      </a:r>
                      <a:r>
                        <a:rPr lang="es-ES" sz="1200" b="1" dirty="0"/>
                        <a:t>(sobre 6 </a:t>
                      </a:r>
                      <a:r>
                        <a:rPr lang="es-ES" sz="1200" b="1" dirty="0" err="1"/>
                        <a:t>pts</a:t>
                      </a:r>
                      <a:r>
                        <a:rPr lang="es-ES" sz="1200" b="1" dirty="0"/>
                        <a:t>)</a:t>
                      </a:r>
                      <a:endParaRPr lang="es-E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/>
                        <a:t>Cumple los requisitos</a:t>
                      </a:r>
                      <a:endParaRPr lang="es-E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b="1" dirty="0"/>
                        <a:t>Presupuesto (anual)</a:t>
                      </a:r>
                      <a:endParaRPr lang="es-ES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15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F-Secure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6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/>
                        <a:t>4,2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/>
                        <a:t>5,5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/>
                        <a:t>Sí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3.150€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152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Kaspersky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/>
                        <a:t>5,8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3,2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5,5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/>
                        <a:t>Sí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1.983,07 €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15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Symantec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/>
                        <a:t>5,7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/>
                        <a:t>5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5,8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Sí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1.836€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7152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/>
                        <a:t>McAfee 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5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/>
                        <a:t>3,3</a:t>
                      </a:r>
                      <a:endParaRPr lang="es-E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5,8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Sí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100" dirty="0"/>
                        <a:t>4.193,46€</a:t>
                      </a:r>
                      <a:endParaRPr lang="es-E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76672"/>
            <a:ext cx="691276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200" dirty="0" smtClean="0"/>
              <a:t>ANTIVIRUS F-SECURE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395536" y="1595021"/>
            <a:ext cx="7416824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es-ES" sz="2000" dirty="0" smtClean="0"/>
              <a:t> Empresa de seguridad informática Finlandesa (1988)</a:t>
            </a:r>
          </a:p>
          <a:p>
            <a:pPr algn="just">
              <a:buFont typeface="Wingdings" pitchFamily="2" charset="2"/>
              <a:buChar char="ü"/>
            </a:pPr>
            <a:endParaRPr lang="es-E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000" dirty="0" smtClean="0"/>
              <a:t> Variedad de productos y servicios, adaptable a cualquier    </a:t>
            </a:r>
          </a:p>
          <a:p>
            <a:pPr algn="just">
              <a:spcAft>
                <a:spcPts val="1200"/>
              </a:spcAft>
            </a:pPr>
            <a:r>
              <a:rPr lang="es-ES" sz="2000" dirty="0" smtClean="0"/>
              <a:t>    entorno de trabajo.</a:t>
            </a:r>
          </a:p>
          <a:p>
            <a:pPr lvl="1" algn="just">
              <a:buFont typeface="Arial" pitchFamily="34" charset="0"/>
              <a:buChar char="•"/>
            </a:pPr>
            <a:r>
              <a:rPr lang="es-ES" sz="2000" dirty="0" smtClean="0"/>
              <a:t> </a:t>
            </a:r>
            <a:r>
              <a:rPr lang="es-ES" dirty="0" smtClean="0"/>
              <a:t>Protección contra virus, spyware, gusanos , troyanos y </a:t>
            </a:r>
            <a:r>
              <a:rPr lang="es-ES" dirty="0" err="1" smtClean="0"/>
              <a:t>rootkits</a:t>
            </a:r>
            <a:r>
              <a:rPr lang="es-ES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endParaRPr lang="es-ES" dirty="0" smtClean="0"/>
          </a:p>
          <a:p>
            <a:pPr lvl="1" algn="just">
              <a:buFont typeface="Arial" pitchFamily="34" charset="0"/>
              <a:buChar char="•"/>
            </a:pPr>
            <a:r>
              <a:rPr lang="es-ES" dirty="0" smtClean="0"/>
              <a:t> Protección para PC, servidores, internet, email, móvil, contenido en la nube, etc.</a:t>
            </a:r>
          </a:p>
          <a:p>
            <a:pPr algn="just"/>
            <a:endParaRPr lang="es-E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000" dirty="0" smtClean="0"/>
              <a:t> Seguridad como servicio (antivirus gestionado desde             </a:t>
            </a:r>
          </a:p>
          <a:p>
            <a:pPr algn="just"/>
            <a:r>
              <a:rPr lang="es-ES" sz="2000" dirty="0" smtClean="0"/>
              <a:t>    internet).</a:t>
            </a:r>
          </a:p>
          <a:p>
            <a:pPr algn="just"/>
            <a:endParaRPr lang="es-ES" sz="2000" dirty="0" smtClean="0"/>
          </a:p>
          <a:p>
            <a:pPr algn="just">
              <a:buFont typeface="Wingdings" pitchFamily="2" charset="2"/>
              <a:buChar char="ü"/>
            </a:pPr>
            <a:r>
              <a:rPr lang="es-ES" sz="2000" dirty="0" smtClean="0"/>
              <a:t> Herramienta F-</a:t>
            </a:r>
            <a:r>
              <a:rPr lang="es-ES" sz="2000" dirty="0" err="1" smtClean="0"/>
              <a:t>Secure</a:t>
            </a:r>
            <a:r>
              <a:rPr lang="es-ES" sz="2000" dirty="0" smtClean="0"/>
              <a:t> </a:t>
            </a:r>
            <a:r>
              <a:rPr lang="es-ES" sz="2000" dirty="0" err="1" smtClean="0"/>
              <a:t>Policy</a:t>
            </a:r>
            <a:r>
              <a:rPr lang="es-ES" sz="2000" dirty="0" smtClean="0"/>
              <a:t> Manager permite centralizar la     </a:t>
            </a:r>
          </a:p>
          <a:p>
            <a:pPr algn="just"/>
            <a:r>
              <a:rPr lang="es-ES" sz="2000" dirty="0" smtClean="0"/>
              <a:t>    gestión de la seguridad en la empresa.</a:t>
            </a:r>
            <a:endParaRPr lang="es-ES" sz="2000" dirty="0" smtClean="0">
              <a:ea typeface="Calibri" pitchFamily="34" charset="0"/>
              <a:cs typeface="Times New Roman" pitchFamily="18" charset="0"/>
            </a:endParaRPr>
          </a:p>
          <a:p>
            <a:endParaRPr lang="es-ES" dirty="0" smtClean="0"/>
          </a:p>
        </p:txBody>
      </p:sp>
      <p:pic>
        <p:nvPicPr>
          <p:cNvPr id="7" name="Picture 2" descr="http://t1.gstatic.com/images?q=tbn:ANd9GcTg_UAjfukkUJ5QeUSwXvcL8rCApofJm5gLc27stbHN7Tll8qF4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188640"/>
            <a:ext cx="1209675" cy="1724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48680"/>
            <a:ext cx="7239000" cy="732696"/>
          </a:xfrm>
        </p:spPr>
        <p:txBody>
          <a:bodyPr/>
          <a:lstStyle/>
          <a:p>
            <a:pPr algn="ctr"/>
            <a:r>
              <a:rPr lang="es-ES" dirty="0" smtClean="0"/>
              <a:t>Empresa: </a:t>
            </a:r>
            <a:r>
              <a:rPr lang="es-ES" dirty="0" err="1" smtClean="0"/>
              <a:t>Isec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11680"/>
            <a:ext cx="7239000" cy="429764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s-ES" sz="2200" i="1" dirty="0" err="1" smtClean="0"/>
              <a:t>Isec</a:t>
            </a:r>
            <a:r>
              <a:rPr lang="es-ES" sz="2200" i="1" dirty="0" smtClean="0"/>
              <a:t> (</a:t>
            </a:r>
            <a:r>
              <a:rPr lang="es-ES" sz="2200" i="1" dirty="0" err="1" smtClean="0"/>
              <a:t>Intelligent</a:t>
            </a:r>
            <a:r>
              <a:rPr lang="es-ES" sz="2200" i="1" dirty="0" smtClean="0"/>
              <a:t> Security), Vitoria-Gasteiz (1993)</a:t>
            </a:r>
            <a:endParaRPr lang="es-ES" sz="2200" dirty="0" smtClean="0"/>
          </a:p>
          <a:p>
            <a:pPr lvl="1" algn="just">
              <a:lnSpc>
                <a:spcPct val="150000"/>
              </a:lnSpc>
            </a:pPr>
            <a:r>
              <a:rPr lang="es-ES" sz="1900" dirty="0" smtClean="0"/>
              <a:t>Desarrolla sistemas de  control de acceso e integración de sistemas de seguridad (cerraduras electrónicas,  lectores de identificación, alarmas, software de control de presencia, control de </a:t>
            </a:r>
            <a:r>
              <a:rPr lang="es-ES" sz="1900" dirty="0" smtClean="0"/>
              <a:t>visitas, </a:t>
            </a:r>
            <a:r>
              <a:rPr lang="es-ES" sz="1900" dirty="0" smtClean="0"/>
              <a:t>etc.)</a:t>
            </a:r>
          </a:p>
          <a:p>
            <a:pPr algn="just">
              <a:lnSpc>
                <a:spcPct val="150000"/>
              </a:lnSpc>
            </a:pPr>
            <a:r>
              <a:rPr lang="es-ES" sz="2200" dirty="0" smtClean="0"/>
              <a:t>PYME de 200 empleados, 90 PCs (Windows 7) </a:t>
            </a:r>
          </a:p>
          <a:p>
            <a:pPr algn="just">
              <a:lnSpc>
                <a:spcPct val="150000"/>
              </a:lnSpc>
            </a:pPr>
            <a:r>
              <a:rPr lang="es-ES" sz="2200" dirty="0" smtClean="0"/>
              <a:t>Empresa en crecimiento, se plantea ampliar el sector de control de software.</a:t>
            </a:r>
            <a:endParaRPr lang="es-ES" sz="2200" dirty="0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188640"/>
            <a:ext cx="1368152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88640"/>
            <a:ext cx="1512168" cy="1573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 cstate="print"/>
          <a:srcRect t="-19048" r="-19445" b="4762"/>
          <a:stretch>
            <a:fillRect/>
          </a:stretch>
        </p:blipFill>
        <p:spPr bwMode="auto">
          <a:xfrm>
            <a:off x="251520" y="-315416"/>
            <a:ext cx="2130151" cy="182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76672"/>
            <a:ext cx="7239000" cy="732696"/>
          </a:xfrm>
        </p:spPr>
        <p:txBody>
          <a:bodyPr/>
          <a:lstStyle/>
          <a:p>
            <a:pPr algn="ctr"/>
            <a:r>
              <a:rPr lang="es-ES" dirty="0" smtClean="0"/>
              <a:t>requisitos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628800"/>
            <a:ext cx="7239000" cy="5042960"/>
          </a:xfrm>
        </p:spPr>
        <p:txBody>
          <a:bodyPr>
            <a:noAutofit/>
          </a:bodyPr>
          <a:lstStyle/>
          <a:p>
            <a:pPr algn="just">
              <a:lnSpc>
                <a:spcPct val="160000"/>
              </a:lnSpc>
            </a:pPr>
            <a:r>
              <a:rPr lang="es-ES" sz="2000" dirty="0" smtClean="0"/>
              <a:t>Antivirus </a:t>
            </a:r>
            <a:r>
              <a:rPr lang="es-ES" sz="2000" b="1" dirty="0" smtClean="0"/>
              <a:t>flexible</a:t>
            </a:r>
            <a:r>
              <a:rPr lang="es-ES" sz="2000" dirty="0" smtClean="0"/>
              <a:t>, adaptable a los cambios de la empresa, posibilidad de añadir nuevas estaciones de trabajo o servidores. </a:t>
            </a:r>
          </a:p>
          <a:p>
            <a:pPr algn="just">
              <a:lnSpc>
                <a:spcPct val="160000"/>
              </a:lnSpc>
            </a:pPr>
            <a:r>
              <a:rPr lang="es-ES" sz="2000" b="1" dirty="0" smtClean="0"/>
              <a:t>Distintos dispositivos </a:t>
            </a:r>
            <a:r>
              <a:rPr lang="es-ES" sz="2000" dirty="0" smtClean="0"/>
              <a:t>a proteger: servidores, estaciones de trabajos, portátiles, móviles, correo electrónico, etc.</a:t>
            </a:r>
          </a:p>
          <a:p>
            <a:pPr lvl="0" algn="just">
              <a:lnSpc>
                <a:spcPct val="160000"/>
              </a:lnSpc>
            </a:pPr>
            <a:r>
              <a:rPr lang="es-ES" sz="2000" dirty="0" smtClean="0"/>
              <a:t>Antivirus continuamente </a:t>
            </a:r>
            <a:r>
              <a:rPr lang="es-ES" sz="2000" b="1" dirty="0" smtClean="0"/>
              <a:t>actualizado</a:t>
            </a:r>
          </a:p>
          <a:p>
            <a:pPr lvl="0" algn="just">
              <a:lnSpc>
                <a:spcPct val="160000"/>
              </a:lnSpc>
            </a:pPr>
            <a:r>
              <a:rPr lang="es-ES" sz="2000" dirty="0" smtClean="0"/>
              <a:t>Poca necesidad de trabajo manual, sistema </a:t>
            </a:r>
            <a:r>
              <a:rPr lang="es-ES" sz="2000" b="1" dirty="0" smtClean="0"/>
              <a:t>automático</a:t>
            </a:r>
          </a:p>
          <a:p>
            <a:pPr lvl="0" algn="just">
              <a:lnSpc>
                <a:spcPct val="160000"/>
              </a:lnSpc>
            </a:pPr>
            <a:r>
              <a:rPr lang="es-ES" sz="2000" dirty="0" smtClean="0"/>
              <a:t>Contenido seguro en </a:t>
            </a:r>
            <a:r>
              <a:rPr lang="es-ES" sz="2000" b="1" dirty="0" smtClean="0"/>
              <a:t>la nube</a:t>
            </a:r>
          </a:p>
          <a:p>
            <a:pPr lvl="0" algn="just">
              <a:lnSpc>
                <a:spcPct val="160000"/>
              </a:lnSpc>
            </a:pPr>
            <a:r>
              <a:rPr lang="es-ES" sz="2000" dirty="0" smtClean="0"/>
              <a:t>Menor impacto posible en el </a:t>
            </a:r>
            <a:r>
              <a:rPr lang="es-ES" sz="2000" b="1" dirty="0" smtClean="0"/>
              <a:t>rendimiento</a:t>
            </a:r>
            <a:r>
              <a:rPr lang="es-ES" sz="2000" dirty="0" smtClean="0"/>
              <a:t> del sistema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060848"/>
            <a:ext cx="6912768" cy="2727176"/>
          </a:xfrm>
        </p:spPr>
        <p:txBody>
          <a:bodyPr>
            <a:normAutofit fontScale="90000"/>
          </a:bodyPr>
          <a:lstStyle/>
          <a:p>
            <a:pPr algn="ctr"/>
            <a:r>
              <a:rPr lang="es-ES" sz="4400" dirty="0" smtClean="0"/>
              <a:t>Selección general</a:t>
            </a:r>
            <a:br>
              <a:rPr lang="es-ES" sz="4400" dirty="0" smtClean="0"/>
            </a:br>
            <a:r>
              <a:rPr lang="es-ES" sz="4400" dirty="0" smtClean="0"/>
              <a:t/>
            </a:r>
            <a:br>
              <a:rPr lang="es-ES" sz="4400" dirty="0" smtClean="0"/>
            </a:br>
            <a:r>
              <a:rPr lang="es-ES" sz="4000" dirty="0" smtClean="0"/>
              <a:t>¿Antivirus gratuito o de pago?</a:t>
            </a:r>
            <a:br>
              <a:rPr lang="es-ES" sz="4000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0"/>
            <a:ext cx="7239000" cy="1143000"/>
          </a:xfrm>
        </p:spPr>
        <p:txBody>
          <a:bodyPr/>
          <a:lstStyle/>
          <a:p>
            <a:pPr algn="ctr"/>
            <a:r>
              <a:rPr lang="es-ES" dirty="0" smtClean="0"/>
              <a:t>Antivirus gratuitos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1340768"/>
          <a:ext cx="7920880" cy="5184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es-ES" dirty="0" smtClean="0"/>
              <a:t>Antivirus gratuitos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Protección para un número limitado de equipos.</a:t>
            </a:r>
          </a:p>
          <a:p>
            <a:pPr algn="just"/>
            <a:r>
              <a:rPr lang="es-ES" dirty="0" smtClean="0"/>
              <a:t>Sistema no centralizado, difícil de administrar para muchos equipos.</a:t>
            </a:r>
          </a:p>
          <a:p>
            <a:pPr algn="just"/>
            <a:r>
              <a:rPr lang="es-ES" dirty="0" smtClean="0"/>
              <a:t>No ofrecen protección completa (sí en las versiones de pago).</a:t>
            </a:r>
          </a:p>
          <a:p>
            <a:pPr>
              <a:buNone/>
            </a:pPr>
            <a:endParaRPr lang="es-ES" dirty="0" smtClean="0"/>
          </a:p>
          <a:p>
            <a:r>
              <a:rPr lang="es-ES" u="sng" dirty="0" smtClean="0"/>
              <a:t>Conclusión:</a:t>
            </a:r>
          </a:p>
          <a:p>
            <a:pPr lvl="1"/>
            <a:r>
              <a:rPr lang="es-ES" dirty="0" smtClean="0"/>
              <a:t>Buena opción para empresas pequeñas, con bajo presupuesto o para niveles básicos de protección.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0"/>
            <a:ext cx="6086872" cy="1196752"/>
          </a:xfrm>
        </p:spPr>
        <p:txBody>
          <a:bodyPr/>
          <a:lstStyle/>
          <a:p>
            <a:pPr algn="ctr"/>
            <a:r>
              <a:rPr lang="es-ES" dirty="0" smtClean="0"/>
              <a:t>Antivirus de pago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179512" y="1124744"/>
          <a:ext cx="7920880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Solución global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456</TotalTime>
  <Words>678</Words>
  <Application>Microsoft Office PowerPoint</Application>
  <PresentationFormat>Presentación en pantalla (4:3)</PresentationFormat>
  <Paragraphs>134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Opulento</vt:lpstr>
      <vt:lpstr>Protección contra  Software Malicioso</vt:lpstr>
      <vt:lpstr>ANTIVIRUS F-SECURE </vt:lpstr>
      <vt:lpstr>Empresa: Isec</vt:lpstr>
      <vt:lpstr>requisitos</vt:lpstr>
      <vt:lpstr>Selección general  ¿Antivirus gratuito o de pago? </vt:lpstr>
      <vt:lpstr>Antivirus gratuitos</vt:lpstr>
      <vt:lpstr>Antivirus gratuitos</vt:lpstr>
      <vt:lpstr>Antivirus de pago</vt:lpstr>
      <vt:lpstr>Solución global</vt:lpstr>
      <vt:lpstr>Symantec (norton antivirus)</vt:lpstr>
      <vt:lpstr>Kaspersky</vt:lpstr>
      <vt:lpstr>McAfee</vt:lpstr>
      <vt:lpstr>F-Secure</vt:lpstr>
      <vt:lpstr>Conclusión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Protección contra  Software Malware</dc:title>
  <dc:creator>Patricia</dc:creator>
  <cp:lastModifiedBy>sony</cp:lastModifiedBy>
  <cp:revision>55</cp:revision>
  <dcterms:created xsi:type="dcterms:W3CDTF">2013-12-01T15:41:18Z</dcterms:created>
  <dcterms:modified xsi:type="dcterms:W3CDTF">2013-12-02T16:05:44Z</dcterms:modified>
</cp:coreProperties>
</file>