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5" r:id="rId9"/>
    <p:sldId id="264" r:id="rId10"/>
    <p:sldId id="266" r:id="rId11"/>
    <p:sldId id="263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5" r:id="rId20"/>
    <p:sldId id="276" r:id="rId21"/>
    <p:sldId id="274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A11F10D-F10B-4F44-AF76-E345082CDDD3}" type="datetimeFigureOut">
              <a:rPr lang="es-ES" smtClean="0"/>
              <a:pPr/>
              <a:t>30/11/2013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F5AEA5E-1387-4A9F-9375-DDD2616EA3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dasecurity.com/spain/enterprise/" TargetMode="External"/><Relationship Id="rId2" Type="http://schemas.openxmlformats.org/officeDocument/2006/relationships/hyperlink" Target="http://chart.av-comparatives.org/chart1.php?chart=chart2&amp;year=2013&amp;month=9&amp;sort=1&amp;zoom=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itdefender.es/business/cloud.html" TargetMode="External"/><Relationship Id="rId4" Type="http://schemas.openxmlformats.org/officeDocument/2006/relationships/hyperlink" Target="http://www.kaspersky.es/business-securit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6480048" cy="1440160"/>
          </a:xfrm>
        </p:spPr>
        <p:txBody>
          <a:bodyPr>
            <a:normAutofit/>
          </a:bodyPr>
          <a:lstStyle/>
          <a:p>
            <a:r>
              <a:rPr lang="es-ES" sz="5500" dirty="0" smtClean="0"/>
              <a:t>Soft&amp;Hard</a:t>
            </a:r>
            <a:endParaRPr lang="es-ES" sz="5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6480048" cy="2256656"/>
          </a:xfrm>
        </p:spPr>
        <p:txBody>
          <a:bodyPr>
            <a:normAutofit/>
          </a:bodyPr>
          <a:lstStyle/>
          <a:p>
            <a:r>
              <a:rPr lang="es-ES" b="1" dirty="0" smtClean="0"/>
              <a:t>Autores:</a:t>
            </a:r>
          </a:p>
          <a:p>
            <a:r>
              <a:rPr lang="es-ES" b="1" dirty="0" smtClean="0"/>
              <a:t>Raúl Fernández Latorre</a:t>
            </a:r>
          </a:p>
          <a:p>
            <a:r>
              <a:rPr lang="es-ES" b="1" dirty="0" smtClean="0"/>
              <a:t>Alfredo </a:t>
            </a:r>
            <a:r>
              <a:rPr lang="es-ES" b="1" dirty="0" err="1" smtClean="0"/>
              <a:t>Piris</a:t>
            </a:r>
            <a:r>
              <a:rPr lang="es-ES" b="1" dirty="0" smtClean="0"/>
              <a:t> </a:t>
            </a:r>
            <a:r>
              <a:rPr lang="es-ES" b="1" dirty="0" err="1" smtClean="0"/>
              <a:t>Asiain</a:t>
            </a:r>
            <a:endParaRPr lang="es-ES" b="1" dirty="0" smtClean="0"/>
          </a:p>
          <a:p>
            <a:r>
              <a:rPr lang="es-ES" b="1" dirty="0" smtClean="0"/>
              <a:t>David </a:t>
            </a:r>
            <a:r>
              <a:rPr lang="es-ES" b="1" dirty="0" err="1" smtClean="0"/>
              <a:t>Aloa</a:t>
            </a:r>
            <a:r>
              <a:rPr lang="es-ES" b="1" dirty="0" smtClean="0"/>
              <a:t> Beltrán de </a:t>
            </a:r>
            <a:r>
              <a:rPr lang="es-ES" b="1" dirty="0" err="1" smtClean="0"/>
              <a:t>Lubiano</a:t>
            </a:r>
            <a:endParaRPr lang="es-ES" b="1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195736" y="3068960"/>
            <a:ext cx="4427984" cy="144016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5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Protección contra software malicioso</a:t>
            </a:r>
            <a:endParaRPr kumimoji="0" lang="es-ES" sz="25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aul\Desktop\Antivirus\Imagenes\File Dete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0"/>
            <a:ext cx="800287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Panda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de funcionalidad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2" y="2204864"/>
          <a:ext cx="7488832" cy="4040064"/>
        </p:xfrm>
        <a:graphic>
          <a:graphicData uri="http://schemas.openxmlformats.org/drawingml/2006/table">
            <a:tbl>
              <a:tblPr/>
              <a:tblGrid>
                <a:gridCol w="2534937"/>
                <a:gridCol w="2079947"/>
                <a:gridCol w="1740030"/>
                <a:gridCol w="1133918"/>
              </a:tblGrid>
              <a:tr h="594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Función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Business with Exchange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Enterprise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Consola unificada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Gestor de análisis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Cortafuegos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Seguridad móvil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en estaciones de trabajo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para servidores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Controles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Cifrado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BitDefender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de funcionalidad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95536" y="2204864"/>
          <a:ext cx="7272808" cy="4142191"/>
        </p:xfrm>
        <a:graphic>
          <a:graphicData uri="http://schemas.openxmlformats.org/drawingml/2006/table">
            <a:tbl>
              <a:tblPr/>
              <a:tblGrid>
                <a:gridCol w="2376264"/>
                <a:gridCol w="1852307"/>
                <a:gridCol w="1955818"/>
                <a:gridCol w="1088419"/>
              </a:tblGrid>
              <a:tr h="720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Función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Small 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Client security 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Gravity</a:t>
                      </a:r>
                      <a:r>
                        <a:rPr lang="es-E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ES" sz="18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Zone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Consola unificada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Gestor de análisis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Cortafuegos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Seguridad móvil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para estaciones de trabajo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para servidores de archivos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Controles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Cifrado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Kaspersky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de funcionalidad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9512" y="2348880"/>
          <a:ext cx="8712968" cy="4119156"/>
        </p:xfrm>
        <a:graphic>
          <a:graphicData uri="http://schemas.openxmlformats.org/drawingml/2006/table">
            <a:tbl>
              <a:tblPr/>
              <a:tblGrid>
                <a:gridCol w="2672843"/>
                <a:gridCol w="1015181"/>
                <a:gridCol w="1235003"/>
                <a:gridCol w="1255986"/>
                <a:gridCol w="1293956"/>
                <a:gridCol w="1239999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Función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Small Office Security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Core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Select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Advanced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Total Security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5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Consola unificada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Gestor de análisis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Cortafuegos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Seguridad móvil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para estaciones de trabajo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Anti-malware para servidores de archivos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Controles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Cifrado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  <a:sym typeface="Wingdings"/>
                        </a:rPr>
                        <a:t></a:t>
                      </a:r>
                      <a:endParaRPr lang="es-ES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Panda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de Costes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115616" y="2348880"/>
          <a:ext cx="6768752" cy="3240360"/>
        </p:xfrm>
        <a:graphic>
          <a:graphicData uri="http://schemas.openxmlformats.org/drawingml/2006/table">
            <a:tbl>
              <a:tblPr/>
              <a:tblGrid>
                <a:gridCol w="1924388"/>
                <a:gridCol w="1085337"/>
                <a:gridCol w="2518193"/>
                <a:gridCol w="1240834"/>
              </a:tblGrid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Licencia</a:t>
                      </a:r>
                      <a:endParaRPr lang="es-ES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Business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Business </a:t>
                      </a:r>
                      <a:r>
                        <a:rPr lang="es-ES" sz="18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with</a:t>
                      </a:r>
                      <a:r>
                        <a:rPr lang="es-ES" sz="18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Exchange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Enterprise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año</a:t>
                      </a:r>
                      <a:endParaRPr lang="es-ES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72.27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96.96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111.35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años</a:t>
                      </a:r>
                      <a:endParaRPr lang="es-ES" sz="18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108.40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145.44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167.03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años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144.55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193.92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222.70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BitDefender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de Costes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683568" y="2204864"/>
          <a:ext cx="7632848" cy="3960440"/>
        </p:xfrm>
        <a:graphic>
          <a:graphicData uri="http://schemas.openxmlformats.org/drawingml/2006/table">
            <a:tbl>
              <a:tblPr/>
              <a:tblGrid>
                <a:gridCol w="1574507"/>
                <a:gridCol w="1367908"/>
                <a:gridCol w="1486541"/>
                <a:gridCol w="1601946"/>
                <a:gridCol w="1601946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Tiempo de licencia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Small Business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Client</a:t>
                      </a: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s-ES" sz="15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security</a:t>
                      </a: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3.6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600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año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5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399.5 €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10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599.25 €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20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799 €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años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5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599.25 €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10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898.88 €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20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1198.5 €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años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5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u="none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799 €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10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 usuario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1198.5 €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Hasta 20 PCs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840 €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usuarios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5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1598 €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Kaspersky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Evaluación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de Costes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611560" y="2420888"/>
          <a:ext cx="8208910" cy="3476629"/>
        </p:xfrm>
        <a:graphic>
          <a:graphicData uri="http://schemas.openxmlformats.org/drawingml/2006/table">
            <a:tbl>
              <a:tblPr/>
              <a:tblGrid>
                <a:gridCol w="1367843"/>
                <a:gridCol w="1367843"/>
                <a:gridCol w="1368769"/>
                <a:gridCol w="1367843"/>
                <a:gridCol w="1367843"/>
                <a:gridCol w="1368769"/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Licencia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Small Office Security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Core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Select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Endpoint Security Advanced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Total Security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año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40.46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33.8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52.03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95.59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117.37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años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64.74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54.20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83.24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152.94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187.79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años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91.04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es-ES" sz="180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X</a:t>
                      </a:r>
                      <a:endParaRPr lang="es-ES" sz="18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Teniendo en cuenta los factores:</a:t>
            </a:r>
          </a:p>
          <a:p>
            <a:pPr lvl="1"/>
            <a:r>
              <a:rPr lang="es-ES" dirty="0" smtClean="0"/>
              <a:t>Protección </a:t>
            </a:r>
          </a:p>
          <a:p>
            <a:pPr lvl="1"/>
            <a:r>
              <a:rPr lang="es-ES" dirty="0" smtClean="0"/>
              <a:t>Precio vs Funcionalidades</a:t>
            </a:r>
          </a:p>
          <a:p>
            <a:pPr marL="420624" lvl="1" indent="-384048">
              <a:buSzPct val="80000"/>
              <a:buFont typeface="Wingdings 2"/>
              <a:buChar char=""/>
            </a:pPr>
            <a:r>
              <a:rPr lang="es-ES" sz="2800" dirty="0" err="1" smtClean="0"/>
              <a:t>BitDefender</a:t>
            </a:r>
            <a:r>
              <a:rPr lang="es-ES" sz="2800" dirty="0" smtClean="0"/>
              <a:t> es el antivirus que mejor se adecua a nuestro modelo de negocio.</a:t>
            </a:r>
          </a:p>
          <a:p>
            <a:r>
              <a:rPr lang="es-ES_tradnl" sz="2800" dirty="0" smtClean="0"/>
              <a:t>Más concretamente, </a:t>
            </a:r>
            <a:r>
              <a:rPr lang="es-ES" sz="2800" dirty="0" err="1" smtClean="0"/>
              <a:t>BitDefender</a:t>
            </a:r>
            <a:r>
              <a:rPr lang="es-ES" sz="2800" dirty="0" smtClean="0"/>
              <a:t> Small Business.</a:t>
            </a:r>
            <a:endParaRPr lang="es-ES" sz="28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Conclusión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La implantación del sistema antivirus se dividirá en dos partes: </a:t>
            </a:r>
          </a:p>
          <a:p>
            <a:pPr lvl="1"/>
            <a:r>
              <a:rPr lang="es-ES" dirty="0" smtClean="0"/>
              <a:t>Instalar ( 30-45 minutos )</a:t>
            </a:r>
          </a:p>
          <a:p>
            <a:pPr lvl="2"/>
            <a:r>
              <a:rPr lang="es-ES" dirty="0" smtClean="0"/>
              <a:t>Consola de administración en el servidor </a:t>
            </a:r>
          </a:p>
          <a:p>
            <a:pPr lvl="2"/>
            <a:r>
              <a:rPr lang="es-ES" dirty="0" smtClean="0"/>
              <a:t>El cliente en las estaciones de trabajo</a:t>
            </a:r>
          </a:p>
          <a:p>
            <a:pPr lvl="1"/>
            <a:r>
              <a:rPr lang="es-ES" dirty="0" smtClean="0"/>
              <a:t>Configurar el sistema (1-2 horas):</a:t>
            </a:r>
          </a:p>
          <a:p>
            <a:pPr lvl="2"/>
            <a:r>
              <a:rPr lang="es-ES" dirty="0" smtClean="0"/>
              <a:t> Análisis periódicos </a:t>
            </a:r>
          </a:p>
          <a:p>
            <a:pPr lvl="2"/>
            <a:r>
              <a:rPr lang="es-ES" dirty="0" smtClean="0"/>
              <a:t>Políticas de seguridad</a:t>
            </a:r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Plan de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implantación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sz="2800" dirty="0" smtClean="0"/>
              <a:t>Políticas de seguridad a considerar:</a:t>
            </a:r>
          </a:p>
          <a:p>
            <a:pPr lvl="1"/>
            <a:r>
              <a:rPr lang="es-ES" dirty="0" smtClean="0"/>
              <a:t>Becarios: </a:t>
            </a:r>
          </a:p>
          <a:p>
            <a:pPr lvl="2"/>
            <a:r>
              <a:rPr lang="es-ES" dirty="0" smtClean="0"/>
              <a:t>Nivel de restricción alto. </a:t>
            </a:r>
          </a:p>
          <a:p>
            <a:pPr lvl="2"/>
            <a:r>
              <a:rPr lang="es-ES" dirty="0" smtClean="0"/>
              <a:t>Acceso a recursos a través de sus supervisores.</a:t>
            </a:r>
          </a:p>
          <a:p>
            <a:pPr lvl="1"/>
            <a:r>
              <a:rPr lang="es-ES" dirty="0" smtClean="0"/>
              <a:t>Programadores y administrativo: </a:t>
            </a:r>
          </a:p>
          <a:p>
            <a:pPr lvl="2"/>
            <a:r>
              <a:rPr lang="es-ES" dirty="0" smtClean="0"/>
              <a:t>Nivel de restricción medio. </a:t>
            </a:r>
          </a:p>
          <a:p>
            <a:pPr lvl="2"/>
            <a:r>
              <a:rPr lang="es-ES" dirty="0" smtClean="0"/>
              <a:t>Acceso a ficheros de su departamento</a:t>
            </a:r>
          </a:p>
          <a:p>
            <a:pPr lvl="2"/>
            <a:r>
              <a:rPr lang="es-ES" dirty="0" smtClean="0"/>
              <a:t>Limitación de sitios web.</a:t>
            </a:r>
          </a:p>
          <a:p>
            <a:pPr lvl="1"/>
            <a:r>
              <a:rPr lang="es-ES" dirty="0" smtClean="0"/>
              <a:t>Administradores de sistemas: </a:t>
            </a:r>
          </a:p>
          <a:p>
            <a:pPr lvl="2"/>
            <a:r>
              <a:rPr lang="es-ES" dirty="0" smtClean="0"/>
              <a:t>Nivel de restricción bajo</a:t>
            </a:r>
          </a:p>
          <a:p>
            <a:pPr lvl="2"/>
            <a:r>
              <a:rPr lang="es-ES" dirty="0" smtClean="0"/>
              <a:t>Control del sistema.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Plan de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implantación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800" dirty="0" smtClean="0"/>
              <a:t>Descripción de la empresa</a:t>
            </a:r>
          </a:p>
          <a:p>
            <a:r>
              <a:rPr lang="es-ES_tradnl" sz="2800" dirty="0" smtClean="0"/>
              <a:t>Comparativa de antivirus</a:t>
            </a:r>
          </a:p>
          <a:p>
            <a:r>
              <a:rPr lang="es-ES_tradnl" sz="2800" dirty="0" smtClean="0"/>
              <a:t>Evaluación de funcionalidad</a:t>
            </a:r>
          </a:p>
          <a:p>
            <a:r>
              <a:rPr lang="es-ES_tradnl" sz="2800" dirty="0" smtClean="0"/>
              <a:t>Evaluación de costes</a:t>
            </a:r>
          </a:p>
          <a:p>
            <a:r>
              <a:rPr lang="es-ES_tradnl" sz="2800" dirty="0" smtClean="0"/>
              <a:t>Conclusión</a:t>
            </a:r>
          </a:p>
          <a:p>
            <a:r>
              <a:rPr lang="es-ES_tradnl" sz="2800" dirty="0" smtClean="0"/>
              <a:t>Plan de implantación</a:t>
            </a:r>
          </a:p>
          <a:p>
            <a:r>
              <a:rPr lang="es-ES_tradnl" sz="2800" dirty="0" smtClean="0"/>
              <a:t>Presupuesto</a:t>
            </a:r>
          </a:p>
          <a:p>
            <a:r>
              <a:rPr lang="es-ES_tradnl" sz="2800" dirty="0" smtClean="0"/>
              <a:t>Referencias</a:t>
            </a:r>
            <a:endParaRPr lang="es-ES" sz="28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692696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Índice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6480720" cy="1728192"/>
        </p:xfrm>
        <a:graphic>
          <a:graphicData uri="http://schemas.openxmlformats.org/drawingml/2006/table">
            <a:tbl>
              <a:tblPr/>
              <a:tblGrid>
                <a:gridCol w="1620180"/>
                <a:gridCol w="1620180"/>
                <a:gridCol w="1620180"/>
                <a:gridCol w="1620180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Tiempo de licencia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Coste por licencia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Total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>
                          <a:latin typeface="Times New Roman"/>
                          <a:ea typeface="Calibri"/>
                          <a:cs typeface="Times New Roman"/>
                        </a:rPr>
                        <a:t>Primer año</a:t>
                      </a:r>
                      <a:endParaRPr lang="es-E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Times New Roman"/>
                          <a:ea typeface="Calibri"/>
                          <a:cs typeface="Times New Roman"/>
                        </a:rPr>
                        <a:t>1 año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21 €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420 €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Segundo año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Times New Roman"/>
                          <a:ea typeface="Calibri"/>
                          <a:cs typeface="Times New Roman"/>
                        </a:rPr>
                        <a:t>3 años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Times New Roman"/>
                          <a:ea typeface="Calibri"/>
                          <a:cs typeface="Times New Roman"/>
                        </a:rPr>
                        <a:t>42 €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840 €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40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Presupuesto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51520" y="3284984"/>
          <a:ext cx="6480719" cy="1727361"/>
        </p:xfrm>
        <a:graphic>
          <a:graphicData uri="http://schemas.openxmlformats.org/drawingml/2006/table">
            <a:tbl>
              <a:tblPr/>
              <a:tblGrid>
                <a:gridCol w="1656184"/>
                <a:gridCol w="1584176"/>
                <a:gridCol w="1656184"/>
                <a:gridCol w="1584175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Coste por licencia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Precio por año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Precio 3 años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Año por año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63 €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420 €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1260 €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8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>
                          <a:latin typeface="Times New Roman"/>
                          <a:ea typeface="Calibri"/>
                          <a:cs typeface="Times New Roman"/>
                        </a:rPr>
                        <a:t>Para 3 años</a:t>
                      </a:r>
                      <a:endParaRPr lang="es-E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Times New Roman"/>
                          <a:ea typeface="Calibri"/>
                          <a:cs typeface="Times New Roman"/>
                        </a:rPr>
                        <a:t>42 €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latin typeface="Times New Roman"/>
                          <a:ea typeface="Calibri"/>
                          <a:cs typeface="Times New Roman"/>
                        </a:rPr>
                        <a:t>280 €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latin typeface="Times New Roman"/>
                          <a:ea typeface="Calibri"/>
                          <a:cs typeface="Times New Roman"/>
                        </a:rPr>
                        <a:t>840 €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2 Subtítulo"/>
          <p:cNvSpPr txBox="1">
            <a:spLocks/>
          </p:cNvSpPr>
          <p:nvPr/>
        </p:nvSpPr>
        <p:spPr>
          <a:xfrm>
            <a:off x="251520" y="5301208"/>
            <a:ext cx="6480048" cy="15567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s-ES" sz="2800" dirty="0" smtClean="0"/>
              <a:t>Ahorro al año: 140 €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s-ES" sz="2800" dirty="0" smtClean="0"/>
              <a:t>Ahorro en los 3 años: 420 €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es-E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b="1" dirty="0" smtClean="0"/>
              <a:t>Comparativas:</a:t>
            </a:r>
            <a:endParaRPr lang="es-ES" b="1" dirty="0" smtClean="0"/>
          </a:p>
          <a:p>
            <a:pPr lvl="1"/>
            <a:r>
              <a:rPr lang="es-ES_tradnl" u="sng" dirty="0" smtClean="0">
                <a:hlinkClick r:id="rId2"/>
              </a:rPr>
              <a:t>http://chart.av-comparatives.org/chart1.php?chart=chart2&amp;year=2013&amp;month=9&amp;sort=1&amp;zoom=2</a:t>
            </a:r>
            <a:r>
              <a:rPr lang="es-ES_tradnl" dirty="0" smtClean="0"/>
              <a:t> </a:t>
            </a:r>
            <a:endParaRPr lang="es-ES" dirty="0" smtClean="0"/>
          </a:p>
          <a:p>
            <a:r>
              <a:rPr lang="es-ES_tradnl" b="1" dirty="0" smtClean="0"/>
              <a:t>Panda</a:t>
            </a:r>
            <a:endParaRPr lang="es-ES" b="1" dirty="0" smtClean="0"/>
          </a:p>
          <a:p>
            <a:pPr lvl="1"/>
            <a:r>
              <a:rPr lang="es-ES_tradnl" u="sng" dirty="0" smtClean="0">
                <a:hlinkClick r:id="rId3"/>
              </a:rPr>
              <a:t>http://www.pandasecurity.com/spain/enterprise/</a:t>
            </a:r>
            <a:endParaRPr lang="es-ES" dirty="0" smtClean="0"/>
          </a:p>
          <a:p>
            <a:r>
              <a:rPr lang="es-ES_tradnl" b="1" dirty="0" err="1" smtClean="0"/>
              <a:t>Kaspersky</a:t>
            </a:r>
            <a:endParaRPr lang="es-ES" b="1" dirty="0" smtClean="0"/>
          </a:p>
          <a:p>
            <a:pPr lvl="1"/>
            <a:r>
              <a:rPr lang="es-ES_tradnl" u="sng" dirty="0" smtClean="0">
                <a:hlinkClick r:id="rId4"/>
              </a:rPr>
              <a:t>http://www.kaspersky.es/business-security</a:t>
            </a:r>
            <a:endParaRPr lang="es-ES" dirty="0" smtClean="0"/>
          </a:p>
          <a:p>
            <a:r>
              <a:rPr lang="es-ES_tradnl" b="1" dirty="0" err="1" smtClean="0"/>
              <a:t>BitDefender</a:t>
            </a:r>
            <a:endParaRPr lang="es-ES" b="1" dirty="0" smtClean="0"/>
          </a:p>
          <a:p>
            <a:pPr lvl="1"/>
            <a:r>
              <a:rPr lang="es-ES_tradnl" u="sng" dirty="0" smtClean="0">
                <a:hlinkClick r:id="rId5"/>
              </a:rPr>
              <a:t>http://www.bitdefender.es/business/cloud.html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548680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7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Referencias</a:t>
            </a:r>
            <a:endParaRPr kumimoji="0" lang="es-ES" sz="37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09120"/>
          </a:xfrm>
        </p:spPr>
        <p:txBody>
          <a:bodyPr>
            <a:normAutofit fontScale="92500" lnSpcReduction="20000"/>
          </a:bodyPr>
          <a:lstStyle/>
          <a:p>
            <a:r>
              <a:rPr lang="es-ES" dirty="0" err="1" smtClean="0"/>
              <a:t>Soft&amp;Hard</a:t>
            </a:r>
            <a:r>
              <a:rPr lang="es-ES" dirty="0" smtClean="0"/>
              <a:t> </a:t>
            </a:r>
          </a:p>
          <a:p>
            <a:pPr lvl="1"/>
            <a:r>
              <a:rPr lang="es-ES" sz="3000" dirty="0" smtClean="0"/>
              <a:t>Consultoría de software y montaje y mantenimiento de equipos informáticos.</a:t>
            </a:r>
          </a:p>
          <a:p>
            <a:pPr lvl="1"/>
            <a:r>
              <a:rPr lang="es-ES_tradnl" sz="3000" dirty="0" smtClean="0"/>
              <a:t>Plantilla de 20 empleados</a:t>
            </a:r>
          </a:p>
          <a:p>
            <a:pPr lvl="2"/>
            <a:r>
              <a:rPr lang="es-ES_tradnl" sz="3000" dirty="0" smtClean="0"/>
              <a:t>15 programadores, 2 administradores de sistemas, 2 becarios y 1 administrativo.</a:t>
            </a:r>
            <a:endParaRPr lang="es-ES" sz="3000" dirty="0" smtClean="0"/>
          </a:p>
          <a:p>
            <a:pPr lvl="1"/>
            <a:r>
              <a:rPr lang="es-ES" sz="3000" dirty="0" smtClean="0"/>
              <a:t>Equipos: 20 equipos de sobremesa y 1 servidor propio.</a:t>
            </a:r>
          </a:p>
          <a:p>
            <a:pPr lvl="1"/>
            <a:r>
              <a:rPr lang="es-ES" sz="3000" dirty="0" smtClean="0"/>
              <a:t>S.O: Windows 7 y Linux, el servidor es una maquina Unix. </a:t>
            </a:r>
          </a:p>
          <a:p>
            <a:pPr>
              <a:buNone/>
            </a:pPr>
            <a:r>
              <a:rPr lang="es-ES" dirty="0" smtClean="0"/>
              <a:t>	</a:t>
            </a:r>
          </a:p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620688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Descripción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4000" b="1" i="0" u="none" strike="noStrike" kern="1200" cap="all" spc="0" normalizeH="0" baseline="0" noProof="0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empresa</a:t>
            </a:r>
            <a:endParaRPr kumimoji="0" lang="es-ES" sz="40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es-ES_tradnl" sz="2800" dirty="0" smtClean="0"/>
              <a:t>El mercado actual ofrece una amplia gama de antivirus, nosotros nos centraremos en los </a:t>
            </a:r>
            <a:r>
              <a:rPr lang="es-ES" sz="2800" dirty="0" smtClean="0"/>
              <a:t>más destacables:</a:t>
            </a:r>
          </a:p>
          <a:p>
            <a:pPr lvl="1"/>
            <a:r>
              <a:rPr lang="es-ES" sz="2800" dirty="0" smtClean="0"/>
              <a:t>Panda</a:t>
            </a:r>
          </a:p>
          <a:p>
            <a:pPr lvl="1"/>
            <a:r>
              <a:rPr lang="es-ES" sz="2800" dirty="0" err="1" smtClean="0"/>
              <a:t>BitDefender</a:t>
            </a:r>
            <a:r>
              <a:rPr lang="es-ES" sz="2800" dirty="0" smtClean="0"/>
              <a:t> </a:t>
            </a:r>
          </a:p>
          <a:p>
            <a:pPr lvl="1"/>
            <a:r>
              <a:rPr lang="es-ES" sz="2800" dirty="0" err="1" smtClean="0"/>
              <a:t>Kaspersky</a:t>
            </a:r>
            <a:endParaRPr lang="es-ES" sz="2800" dirty="0" smtClean="0"/>
          </a:p>
          <a:p>
            <a:r>
              <a:rPr lang="es-ES_tradnl" sz="2800" dirty="0" smtClean="0"/>
              <a:t>Datos proporcionados por </a:t>
            </a:r>
            <a:r>
              <a:rPr lang="es-ES" sz="2800" dirty="0" smtClean="0"/>
              <a:t>AV-</a:t>
            </a:r>
            <a:r>
              <a:rPr lang="es-ES" sz="2800" dirty="0" err="1" smtClean="0"/>
              <a:t>Comparatives</a:t>
            </a:r>
            <a:r>
              <a:rPr lang="es-ES" sz="2800" dirty="0" smtClean="0"/>
              <a:t>.</a:t>
            </a:r>
            <a:endParaRPr lang="es-ES" sz="2800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7544" y="620688"/>
            <a:ext cx="7488832" cy="1080120"/>
          </a:xfrm>
          <a:prstGeom prst="rect">
            <a:avLst/>
          </a:prstGeom>
        </p:spPr>
        <p:txBody>
          <a:bodyPr vert="horz" lIns="45720" rIns="45720" anchor="t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7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Comparativa de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3700" b="1" cap="all" dirty="0" smtClean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antivirus</a:t>
            </a:r>
            <a:endParaRPr kumimoji="0" lang="es-ES" sz="3700" b="1" i="0" u="none" strike="noStrike" kern="1200" cap="all" spc="0" normalizeH="0" baseline="0" noProof="0" dirty="0">
              <a:ln w="5000" cmpd="sng">
                <a:solidFill>
                  <a:schemeClr val="accent1">
                    <a:tint val="80000"/>
                    <a:shade val="99000"/>
                    <a:satMod val="50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63000"/>
                      <a:satMod val="255000"/>
                    </a:schemeClr>
                  </a:gs>
                  <a:gs pos="9000">
                    <a:schemeClr val="accent1">
                      <a:tint val="63000"/>
                      <a:satMod val="255000"/>
                    </a:schemeClr>
                  </a:gs>
                  <a:gs pos="53000">
                    <a:schemeClr val="accent1">
                      <a:shade val="60000"/>
                      <a:satMod val="100000"/>
                    </a:schemeClr>
                  </a:gs>
                  <a:gs pos="90000">
                    <a:schemeClr val="accent1">
                      <a:tint val="63000"/>
                      <a:satMod val="255000"/>
                    </a:schemeClr>
                  </a:gs>
                  <a:gs pos="100000">
                    <a:schemeClr val="accent1">
                      <a:tint val="63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aul\Desktop\Antivirus\Imagenes\Real world Prote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0"/>
            <a:ext cx="79691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ul\Desktop\Antivirus\Imagenes\Anti-Phis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800287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aul\Desktop\Antivirus\Imagenes\Heuristi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04430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aul\Desktop\Antivirus\Imagenes\Perform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0"/>
            <a:ext cx="798226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aul\Desktop\Antivirus\Imagenes\False Alar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8001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114</TotalTime>
  <Words>634</Words>
  <Application>Microsoft Office PowerPoint</Application>
  <PresentationFormat>Presentación en pantalla (4:3)</PresentationFormat>
  <Paragraphs>300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Técnico</vt:lpstr>
      <vt:lpstr>Soft&amp;Hard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Raul</dc:creator>
  <cp:lastModifiedBy>Raul</cp:lastModifiedBy>
  <cp:revision>62</cp:revision>
  <dcterms:created xsi:type="dcterms:W3CDTF">2013-11-30T16:15:59Z</dcterms:created>
  <dcterms:modified xsi:type="dcterms:W3CDTF">2013-11-30T18:50:09Z</dcterms:modified>
</cp:coreProperties>
</file>